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80" r:id="rId3"/>
  </p:sldMasterIdLst>
  <p:notesMasterIdLst>
    <p:notesMasterId r:id="rId82"/>
  </p:notesMasterIdLst>
  <p:sldIdLst>
    <p:sldId id="340" r:id="rId4"/>
    <p:sldId id="1871" r:id="rId5"/>
    <p:sldId id="1799" r:id="rId6"/>
    <p:sldId id="1767" r:id="rId7"/>
    <p:sldId id="1796" r:id="rId8"/>
    <p:sldId id="1827" r:id="rId9"/>
    <p:sldId id="258" r:id="rId10"/>
    <p:sldId id="1868" r:id="rId11"/>
    <p:sldId id="1832" r:id="rId12"/>
    <p:sldId id="1807" r:id="rId13"/>
    <p:sldId id="1843" r:id="rId14"/>
    <p:sldId id="1742" r:id="rId15"/>
    <p:sldId id="1859" r:id="rId16"/>
    <p:sldId id="1860" r:id="rId17"/>
    <p:sldId id="1828" r:id="rId18"/>
    <p:sldId id="1759" r:id="rId19"/>
    <p:sldId id="1743" r:id="rId20"/>
    <p:sldId id="1820" r:id="rId21"/>
    <p:sldId id="1821" r:id="rId22"/>
    <p:sldId id="1822" r:id="rId23"/>
    <p:sldId id="1823" r:id="rId24"/>
    <p:sldId id="1829" r:id="rId25"/>
    <p:sldId id="1833" r:id="rId26"/>
    <p:sldId id="1789" r:id="rId27"/>
    <p:sldId id="1861" r:id="rId28"/>
    <p:sldId id="327" r:id="rId29"/>
    <p:sldId id="316" r:id="rId30"/>
    <p:sldId id="1854" r:id="rId31"/>
    <p:sldId id="1855" r:id="rId32"/>
    <p:sldId id="1856" r:id="rId33"/>
    <p:sldId id="1857" r:id="rId34"/>
    <p:sldId id="1814" r:id="rId35"/>
    <p:sldId id="1817" r:id="rId36"/>
    <p:sldId id="1810" r:id="rId37"/>
    <p:sldId id="263" r:id="rId38"/>
    <p:sldId id="1834" r:id="rId39"/>
    <p:sldId id="1849" r:id="rId40"/>
    <p:sldId id="1850" r:id="rId41"/>
    <p:sldId id="1840" r:id="rId42"/>
    <p:sldId id="1741" r:id="rId43"/>
    <p:sldId id="1875" r:id="rId44"/>
    <p:sldId id="1788" r:id="rId45"/>
    <p:sldId id="1876" r:id="rId46"/>
    <p:sldId id="1880" r:id="rId47"/>
    <p:sldId id="1881" r:id="rId48"/>
    <p:sldId id="1870" r:id="rId49"/>
    <p:sldId id="1835" r:id="rId50"/>
    <p:sldId id="1772" r:id="rId51"/>
    <p:sldId id="1862" r:id="rId52"/>
    <p:sldId id="1782" r:id="rId53"/>
    <p:sldId id="1769" r:id="rId54"/>
    <p:sldId id="1830" r:id="rId55"/>
    <p:sldId id="1863" r:id="rId56"/>
    <p:sldId id="1783" r:id="rId57"/>
    <p:sldId id="1775" r:id="rId58"/>
    <p:sldId id="1778" r:id="rId59"/>
    <p:sldId id="1774" r:id="rId60"/>
    <p:sldId id="1864" r:id="rId61"/>
    <p:sldId id="1865" r:id="rId62"/>
    <p:sldId id="1805" r:id="rId63"/>
    <p:sldId id="1781" r:id="rId64"/>
    <p:sldId id="1831" r:id="rId65"/>
    <p:sldId id="1771" r:id="rId66"/>
    <p:sldId id="1867" r:id="rId67"/>
    <p:sldId id="1866" r:id="rId68"/>
    <p:sldId id="1773" r:id="rId69"/>
    <p:sldId id="1883" r:id="rId70"/>
    <p:sldId id="1776" r:id="rId71"/>
    <p:sldId id="1748" r:id="rId72"/>
    <p:sldId id="1813" r:id="rId73"/>
    <p:sldId id="1845" r:id="rId74"/>
    <p:sldId id="1768" r:id="rId75"/>
    <p:sldId id="1846" r:id="rId76"/>
    <p:sldId id="1858" r:id="rId77"/>
    <p:sldId id="1809" r:id="rId78"/>
    <p:sldId id="1884" r:id="rId79"/>
    <p:sldId id="1873" r:id="rId80"/>
    <p:sldId id="1874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C97478-C415-3AEA-CAFF-A76F4C241C31}" name="Hyle, Emily P.,M.D." initials="HEP" userId="S::ehyle@mgh.harvard.edu::b0fb7b7d-d5d1-4515-8ead-be3e1bd7ce3a" providerId="AD"/>
  <p188:author id="{8C91ADB7-BFE5-AFC4-927A-7231EF924B8C}" name="Thielking, Acadia May" initials="TAM" userId="S::ATHIELKING@mgh.harvard.edu::c02186e8-6626-4f2a-9e42-cfa9f3edd048" providerId="AD"/>
  <p188:author id="{864420C5-EAC3-3F0C-4651-4A3E1F63059F}" name="Ebem, Florence" initials="EF" userId="S::febem@mgh.harvard.edu::2fb9bbf5-ebc1-4d48-84f5-e925878727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ser, Mary" initials="FM" lastIdx="33" clrIdx="0">
    <p:extLst>
      <p:ext uri="{19B8F6BF-5375-455C-9EA6-DF929625EA0E}">
        <p15:presenceInfo xmlns:p15="http://schemas.microsoft.com/office/powerpoint/2012/main" userId="S::MFESER@mgh.harvard.edu::41b17e86-4b93-402d-ab6c-ee4d07f704f9" providerId="AD"/>
      </p:ext>
    </p:extLst>
  </p:cmAuthor>
  <p:cmAuthor id="2" name="Hyle, Emily P.,M.D." initials="HEP" lastIdx="78" clrIdx="1">
    <p:extLst>
      <p:ext uri="{19B8F6BF-5375-455C-9EA6-DF929625EA0E}">
        <p15:presenceInfo xmlns:p15="http://schemas.microsoft.com/office/powerpoint/2012/main" userId="S::ehyle@mgh.harvard.edu::b0fb7b7d-d5d1-4515-8ead-be3e1bd7ce3a" providerId="AD"/>
      </p:ext>
    </p:extLst>
  </p:cmAuthor>
  <p:cmAuthor id="3" name="Thielking, Acadia May" initials="TAM" lastIdx="46" clrIdx="2">
    <p:extLst>
      <p:ext uri="{19B8F6BF-5375-455C-9EA6-DF929625EA0E}">
        <p15:presenceInfo xmlns:p15="http://schemas.microsoft.com/office/powerpoint/2012/main" userId="S::ATHIELKING@mgh.harvard.edu::c02186e8-6626-4f2a-9e42-cfa9f3edd0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2AE"/>
    <a:srgbClr val="FFC1C1"/>
    <a:srgbClr val="10609D"/>
    <a:srgbClr val="1C325A"/>
    <a:srgbClr val="FFB3B3"/>
    <a:srgbClr val="A7390D"/>
    <a:srgbClr val="F6AE90"/>
    <a:srgbClr val="FF8989"/>
    <a:srgbClr val="EA581E"/>
    <a:srgbClr val="3B6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0" autoAdjust="0"/>
    <p:restoredTop sz="83120" autoAdjust="0"/>
  </p:normalViewPr>
  <p:slideViewPr>
    <p:cSldViewPr snapToGrid="0">
      <p:cViewPr varScale="1">
        <p:scale>
          <a:sx n="84" d="100"/>
          <a:sy n="84" d="100"/>
        </p:scale>
        <p:origin x="17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commentAuthors" Target="commentAuthors.xml"/><Relationship Id="rId88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t89\Dropbox%20(Partners%20HealthCare)\MPEC%20Modeling%20-%20General%20Program\Hyle\Talks\HIV%20aging\CVD_PAF_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t89\Dropbox%20(Partners%20HealthCare)\MPEC%20Modeling%20-%20General%20Program\Hyle\Talks\HIV%20aging\CVD_PAF_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t89\Dropbox%20(Partners%20HealthCare)\MPEC%20Modeling%20-%20General%20Program\Hyle\Talks\HIV%20aging\CVD_PAF_Grap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t89\Dropbox%20(Partners%20HealthCare)\MPEC%20Modeling%20-%20General%20Program\Hyle\Talks\HIV%20aging\CVD_PAF_Grap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15221041010311"/>
          <c:y val="0.1018826532104905"/>
          <c:w val="0.78466204926534677"/>
          <c:h val="0.72716712796594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8-405B-8E92-CC4222B745A2}"/>
              </c:ext>
            </c:extLst>
          </c:dPt>
          <c:dPt>
            <c:idx val="1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8-405B-8E92-CC4222B745A2}"/>
              </c:ext>
            </c:extLst>
          </c:dPt>
          <c:dPt>
            <c:idx val="2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68-405B-8E92-CC4222B745A2}"/>
              </c:ext>
            </c:extLst>
          </c:dPt>
          <c:dPt>
            <c:idx val="3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68-405B-8E92-CC4222B745A2}"/>
              </c:ext>
            </c:extLst>
          </c:dPt>
          <c:dPt>
            <c:idx val="4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68-405B-8E92-CC4222B745A2}"/>
              </c:ext>
            </c:extLst>
          </c:dPt>
          <c:dPt>
            <c:idx val="5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68-405B-8E92-CC4222B745A2}"/>
              </c:ext>
            </c:extLst>
          </c:dPt>
          <c:dPt>
            <c:idx val="6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68-405B-8E92-CC4222B745A2}"/>
              </c:ext>
            </c:extLst>
          </c:dPt>
          <c:dPt>
            <c:idx val="7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68-405B-8E92-CC4222B745A2}"/>
              </c:ext>
            </c:extLst>
          </c:dPt>
          <c:dPt>
            <c:idx val="8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68-405B-8E92-CC4222B745A2}"/>
              </c:ext>
            </c:extLst>
          </c:dPt>
          <c:dPt>
            <c:idx val="9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>
                    <a:alpha val="69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68-405B-8E92-CC4222B745A2}"/>
              </c:ext>
            </c:extLst>
          </c:dPt>
          <c:dPt>
            <c:idx val="10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C68-405B-8E92-CC4222B745A2}"/>
              </c:ext>
            </c:extLst>
          </c:dPt>
          <c:dPt>
            <c:idx val="11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C68-405B-8E92-CC4222B745A2}"/>
              </c:ext>
            </c:extLst>
          </c:dPt>
          <c:dPt>
            <c:idx val="12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C68-405B-8E92-CC4222B745A2}"/>
              </c:ext>
            </c:extLst>
          </c:dPt>
          <c:cat>
            <c:strRef>
              <c:f>Sheet1!$A$2:$A$18</c:f>
              <c:strCache>
                <c:ptCount val="17"/>
                <c:pt idx="0">
                  <c:v>&lt;13</c:v>
                </c:pt>
                <c:pt idx="1">
                  <c:v>13-14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50–54</c:v>
                </c:pt>
                <c:pt idx="10">
                  <c:v>55–59</c:v>
                </c:pt>
                <c:pt idx="11">
                  <c:v>60–64</c:v>
                </c:pt>
                <c:pt idx="12">
                  <c:v>65–69</c:v>
                </c:pt>
                <c:pt idx="13">
                  <c:v>70–74</c:v>
                </c:pt>
                <c:pt idx="14">
                  <c:v>75–79</c:v>
                </c:pt>
                <c:pt idx="15">
                  <c:v>80–84</c:v>
                </c:pt>
                <c:pt idx="16">
                  <c:v>≥85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1912</c:v>
                </c:pt>
                <c:pt idx="1">
                  <c:v>664</c:v>
                </c:pt>
                <c:pt idx="2">
                  <c:v>4322</c:v>
                </c:pt>
                <c:pt idx="3">
                  <c:v>26914</c:v>
                </c:pt>
                <c:pt idx="4">
                  <c:v>70839</c:v>
                </c:pt>
                <c:pt idx="5">
                  <c:v>87843</c:v>
                </c:pt>
                <c:pt idx="6">
                  <c:v>93817</c:v>
                </c:pt>
                <c:pt idx="7">
                  <c:v>96965</c:v>
                </c:pt>
                <c:pt idx="8">
                  <c:v>123900</c:v>
                </c:pt>
                <c:pt idx="9" formatCode="#,##0">
                  <c:v>158278</c:v>
                </c:pt>
                <c:pt idx="10" formatCode="#,##0">
                  <c:v>153473</c:v>
                </c:pt>
                <c:pt idx="11" formatCode="#,##0">
                  <c:v>104620</c:v>
                </c:pt>
                <c:pt idx="12" formatCode="#,##0">
                  <c:v>58508</c:v>
                </c:pt>
                <c:pt idx="13" formatCode="#,##0">
                  <c:v>26873</c:v>
                </c:pt>
                <c:pt idx="14" formatCode="#,##0">
                  <c:v>10884</c:v>
                </c:pt>
                <c:pt idx="15" formatCode="#,##0">
                  <c:v>4032</c:v>
                </c:pt>
                <c:pt idx="16" formatCode="#,##0">
                  <c:v>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C68-405B-8E92-CC4222B74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14925728"/>
        <c:axId val="2014923648"/>
      </c:barChart>
      <c:catAx>
        <c:axId val="2014925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4923648"/>
        <c:crosses val="autoZero"/>
        <c:auto val="1"/>
        <c:lblAlgn val="ctr"/>
        <c:lblOffset val="100"/>
        <c:noMultiLvlLbl val="0"/>
      </c:catAx>
      <c:valAx>
        <c:axId val="2014923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People with Diagnosed HIV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alpha val="97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492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15221041010311"/>
          <c:y val="0.1018826532104905"/>
          <c:w val="0.78466204926534677"/>
          <c:h val="0.72716712796594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8-405B-8E92-CC4222B745A2}"/>
              </c:ext>
            </c:extLst>
          </c:dPt>
          <c:dPt>
            <c:idx val="1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8-405B-8E92-CC4222B745A2}"/>
              </c:ext>
            </c:extLst>
          </c:dPt>
          <c:dPt>
            <c:idx val="2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68-405B-8E92-CC4222B745A2}"/>
              </c:ext>
            </c:extLst>
          </c:dPt>
          <c:dPt>
            <c:idx val="3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68-405B-8E92-CC4222B745A2}"/>
              </c:ext>
            </c:extLst>
          </c:dPt>
          <c:dPt>
            <c:idx val="4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68-405B-8E92-CC4222B745A2}"/>
              </c:ext>
            </c:extLst>
          </c:dPt>
          <c:dPt>
            <c:idx val="5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68-405B-8E92-CC4222B745A2}"/>
              </c:ext>
            </c:extLst>
          </c:dPt>
          <c:dPt>
            <c:idx val="6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68-405B-8E92-CC4222B745A2}"/>
              </c:ext>
            </c:extLst>
          </c:dPt>
          <c:dPt>
            <c:idx val="7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68-405B-8E92-CC4222B745A2}"/>
              </c:ext>
            </c:extLst>
          </c:dPt>
          <c:dPt>
            <c:idx val="8"/>
            <c:invertIfNegative val="0"/>
            <c:bubble3D val="0"/>
            <c:spPr>
              <a:noFill/>
              <a:ln w="127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68-405B-8E92-CC4222B745A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12700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4C68-405B-8E92-CC4222B745A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C68-405B-8E92-CC4222B745A2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C68-405B-8E92-CC4222B745A2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C68-405B-8E92-CC4222B745A2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1D3-43F3-A5C9-3F7269A6B878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B1D3-43F3-A5C9-3F7269A6B878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1D3-43F3-A5C9-3F7269A6B878}"/>
              </c:ext>
            </c:extLst>
          </c:dPt>
          <c:cat>
            <c:strRef>
              <c:f>Sheet1!$A$2:$A$17</c:f>
              <c:strCache>
                <c:ptCount val="16"/>
                <c:pt idx="0">
                  <c:v>&lt;13</c:v>
                </c:pt>
                <c:pt idx="1">
                  <c:v>13-14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45-49</c:v>
                </c:pt>
                <c:pt idx="9">
                  <c:v>50–54</c:v>
                </c:pt>
                <c:pt idx="10">
                  <c:v>55–59</c:v>
                </c:pt>
                <c:pt idx="11">
                  <c:v>60–64</c:v>
                </c:pt>
                <c:pt idx="12">
                  <c:v>65–69</c:v>
                </c:pt>
                <c:pt idx="13">
                  <c:v>70–74</c:v>
                </c:pt>
                <c:pt idx="14">
                  <c:v>75–79</c:v>
                </c:pt>
                <c:pt idx="15">
                  <c:v>80–84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1912</c:v>
                </c:pt>
                <c:pt idx="1">
                  <c:v>664</c:v>
                </c:pt>
                <c:pt idx="2">
                  <c:v>4322</c:v>
                </c:pt>
                <c:pt idx="3">
                  <c:v>26914</c:v>
                </c:pt>
                <c:pt idx="4">
                  <c:v>70839</c:v>
                </c:pt>
                <c:pt idx="5">
                  <c:v>87843</c:v>
                </c:pt>
                <c:pt idx="6">
                  <c:v>93817</c:v>
                </c:pt>
                <c:pt idx="7">
                  <c:v>96965</c:v>
                </c:pt>
                <c:pt idx="8">
                  <c:v>123900</c:v>
                </c:pt>
                <c:pt idx="9" formatCode="#,##0">
                  <c:v>158278</c:v>
                </c:pt>
                <c:pt idx="10" formatCode="#,##0">
                  <c:v>153473</c:v>
                </c:pt>
                <c:pt idx="11" formatCode="#,##0">
                  <c:v>104620</c:v>
                </c:pt>
                <c:pt idx="12" formatCode="#,##0">
                  <c:v>58508</c:v>
                </c:pt>
                <c:pt idx="13" formatCode="#,##0">
                  <c:v>26873</c:v>
                </c:pt>
                <c:pt idx="14" formatCode="#,##0">
                  <c:v>10884</c:v>
                </c:pt>
                <c:pt idx="15" formatCode="#,##0">
                  <c:v>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C68-405B-8E92-CC4222B74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14925728"/>
        <c:axId val="2014923648"/>
      </c:barChart>
      <c:catAx>
        <c:axId val="2014925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4923648"/>
        <c:crosses val="autoZero"/>
        <c:auto val="1"/>
        <c:lblAlgn val="ctr"/>
        <c:lblOffset val="100"/>
        <c:noMultiLvlLbl val="0"/>
      </c:catAx>
      <c:valAx>
        <c:axId val="2014923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People with Diagnosed HIV in 2018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alpha val="97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492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42541080000554E-2"/>
          <c:y val="3.9816588963215667E-2"/>
          <c:w val="0.49080391978618021"/>
          <c:h val="0.86296156997112161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Sheet2!$A$4</c:f>
              <c:strCache>
                <c:ptCount val="1"/>
                <c:pt idx="0">
                  <c:v>Prescribed 12m ART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Sheet2!$B$4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0-476B-9D2D-ED0A20CC7E4D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Prescribed less than 12m ART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Sheet2!$B$3</c:f>
              <c:numCache>
                <c:formatCode>0%</c:formatCode>
                <c:ptCount val="1"/>
                <c:pt idx="0">
                  <c:v>0.39129999999999998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0-476B-9D2D-ED0A20CC7E4D}"/>
            </c:ext>
          </c:extLst>
        </c:ser>
        <c:ser>
          <c:idx val="0"/>
          <c:order val="2"/>
          <c:tx>
            <c:strRef>
              <c:f>Sheet2!$A$2</c:f>
              <c:strCache>
                <c:ptCount val="1"/>
                <c:pt idx="0">
                  <c:v>Never Prescribed ART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Sheet2!$B$2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B0-476B-9D2D-ED0A20CC7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9813711"/>
        <c:axId val="1119810799"/>
      </c:barChart>
      <c:catAx>
        <c:axId val="111981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9810799"/>
        <c:crosses val="autoZero"/>
        <c:auto val="1"/>
        <c:lblAlgn val="ctr"/>
        <c:lblOffset val="100"/>
        <c:noMultiLvlLbl val="0"/>
      </c:catAx>
      <c:valAx>
        <c:axId val="1119810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981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88099684242678"/>
          <c:y val="0.2265280166567166"/>
          <c:w val="0.41511900315757311"/>
          <c:h val="0.50980557116422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Patients with HIV with ART spending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Sheet3!$B$3:$B$12</c:f>
              <c:strCache>
                <c:ptCount val="10"/>
                <c:pt idx="0">
                  <c:v>Alzheimer's Disease</c:v>
                </c:pt>
                <c:pt idx="1">
                  <c:v>Atrial Fibrillation</c:v>
                </c:pt>
                <c:pt idx="2">
                  <c:v>Chronic Kidney Disease</c:v>
                </c:pt>
                <c:pt idx="3">
                  <c:v>COPD</c:v>
                </c:pt>
                <c:pt idx="4">
                  <c:v>CHF</c:v>
                </c:pt>
                <c:pt idx="5">
                  <c:v>Ischemic Heart Disease</c:v>
                </c:pt>
                <c:pt idx="6">
                  <c:v>Depression</c:v>
                </c:pt>
                <c:pt idx="7">
                  <c:v>Stroke</c:v>
                </c:pt>
                <c:pt idx="8">
                  <c:v>Hyperlipidemia</c:v>
                </c:pt>
                <c:pt idx="9">
                  <c:v>Hypertension</c:v>
                </c:pt>
              </c:strCache>
            </c:strRef>
          </c:cat>
          <c:val>
            <c:numRef>
              <c:f>Sheet3!$C$3:$C$12</c:f>
              <c:numCache>
                <c:formatCode>0.00%</c:formatCode>
                <c:ptCount val="10"/>
                <c:pt idx="0">
                  <c:v>7.0000000000000001E-3</c:v>
                </c:pt>
                <c:pt idx="1">
                  <c:v>2.3E-2</c:v>
                </c:pt>
                <c:pt idx="2">
                  <c:v>0.29899999999999999</c:v>
                </c:pt>
                <c:pt idx="3">
                  <c:v>0.13500000000000001</c:v>
                </c:pt>
                <c:pt idx="4">
                  <c:v>0.11700000000000001</c:v>
                </c:pt>
                <c:pt idx="5">
                  <c:v>0.20599999999999999</c:v>
                </c:pt>
                <c:pt idx="6">
                  <c:v>0.34599999999999997</c:v>
                </c:pt>
                <c:pt idx="7">
                  <c:v>3.4000000000000002E-2</c:v>
                </c:pt>
                <c:pt idx="8">
                  <c:v>0.41</c:v>
                </c:pt>
                <c:pt idx="9" formatCode="General">
                  <c:v>0.501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1-41D0-9128-0F2ABA2A108E}"/>
            </c:ext>
          </c:extLst>
        </c:ser>
        <c:ser>
          <c:idx val="1"/>
          <c:order val="1"/>
          <c:tx>
            <c:strRef>
              <c:f>Sheet3!$D$2</c:f>
              <c:strCache>
                <c:ptCount val="1"/>
                <c:pt idx="0">
                  <c:v>Patients with HIV with no ART spending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Sheet3!$B$3:$B$12</c:f>
              <c:strCache>
                <c:ptCount val="10"/>
                <c:pt idx="0">
                  <c:v>Alzheimer's Disease</c:v>
                </c:pt>
                <c:pt idx="1">
                  <c:v>Atrial Fibrillation</c:v>
                </c:pt>
                <c:pt idx="2">
                  <c:v>Chronic Kidney Disease</c:v>
                </c:pt>
                <c:pt idx="3">
                  <c:v>COPD</c:v>
                </c:pt>
                <c:pt idx="4">
                  <c:v>CHF</c:v>
                </c:pt>
                <c:pt idx="5">
                  <c:v>Ischemic Heart Disease</c:v>
                </c:pt>
                <c:pt idx="6">
                  <c:v>Depression</c:v>
                </c:pt>
                <c:pt idx="7">
                  <c:v>Stroke</c:v>
                </c:pt>
                <c:pt idx="8">
                  <c:v>Hyperlipidemia</c:v>
                </c:pt>
                <c:pt idx="9">
                  <c:v>Hypertension</c:v>
                </c:pt>
              </c:strCache>
            </c:strRef>
          </c:cat>
          <c:val>
            <c:numRef>
              <c:f>Sheet3!$D$3:$D$12</c:f>
              <c:numCache>
                <c:formatCode>0.00%</c:formatCode>
                <c:ptCount val="10"/>
                <c:pt idx="0">
                  <c:v>4.5999999999999999E-2</c:v>
                </c:pt>
                <c:pt idx="1">
                  <c:v>0.08</c:v>
                </c:pt>
                <c:pt idx="2">
                  <c:v>0.45</c:v>
                </c:pt>
                <c:pt idx="3">
                  <c:v>0.23699999999999999</c:v>
                </c:pt>
                <c:pt idx="4">
                  <c:v>0.27300000000000002</c:v>
                </c:pt>
                <c:pt idx="5">
                  <c:v>0.37</c:v>
                </c:pt>
                <c:pt idx="6">
                  <c:v>0.377</c:v>
                </c:pt>
                <c:pt idx="7">
                  <c:v>6.0999999999999999E-2</c:v>
                </c:pt>
                <c:pt idx="8">
                  <c:v>0.41399999999999998</c:v>
                </c:pt>
                <c:pt idx="9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D1-41D0-9128-0F2ABA2A1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7022735"/>
        <c:axId val="377019823"/>
      </c:barChart>
      <c:catAx>
        <c:axId val="377022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7019823"/>
        <c:crosses val="autoZero"/>
        <c:auto val="1"/>
        <c:lblAlgn val="ctr"/>
        <c:lblOffset val="100"/>
        <c:noMultiLvlLbl val="0"/>
      </c:catAx>
      <c:valAx>
        <c:axId val="377019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702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Sheet1!$P$3</c:f>
              <c:strCache>
                <c:ptCount val="1"/>
                <c:pt idx="0">
                  <c:v>1 condition</c:v>
                </c:pt>
              </c:strCache>
            </c:strRef>
          </c:tx>
          <c:spPr>
            <a:solidFill>
              <a:srgbClr val="5EADD0"/>
            </a:solidFill>
            <a:ln>
              <a:noFill/>
            </a:ln>
            <a:effectLst/>
          </c:spPr>
          <c:invertIfNegative val="0"/>
          <c:cat>
            <c:numRef>
              <c:f>Sheet1!$Q$2:$Z$2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Sheet1!$Q$3:$Z$3</c:f>
              <c:numCache>
                <c:formatCode>General</c:formatCode>
                <c:ptCount val="10"/>
                <c:pt idx="0">
                  <c:v>0.27852348993288589</c:v>
                </c:pt>
                <c:pt idx="1">
                  <c:v>0.26956521739130435</c:v>
                </c:pt>
                <c:pt idx="2">
                  <c:v>0.30029886431560071</c:v>
                </c:pt>
                <c:pt idx="3">
                  <c:v>0.31060190768556079</c:v>
                </c:pt>
                <c:pt idx="4">
                  <c:v>0.32230555840953456</c:v>
                </c:pt>
                <c:pt idx="5">
                  <c:v>0.32381916950557038</c:v>
                </c:pt>
                <c:pt idx="6">
                  <c:v>0.33019881783987104</c:v>
                </c:pt>
                <c:pt idx="7">
                  <c:v>0.32613830740408895</c:v>
                </c:pt>
                <c:pt idx="8">
                  <c:v>0.318712805818823</c:v>
                </c:pt>
                <c:pt idx="9">
                  <c:v>0.32253711201079621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0-4FA1-BF98-926EF2F02CB3}"/>
            </c:ext>
          </c:extLst>
        </c:ser>
        <c:ser>
          <c:idx val="1"/>
          <c:order val="1"/>
          <c:tx>
            <c:strRef>
              <c:f>Sheet1!$P$4</c:f>
              <c:strCache>
                <c:ptCount val="1"/>
                <c:pt idx="0">
                  <c:v>2 conditions</c:v>
                </c:pt>
              </c:strCache>
            </c:strRef>
          </c:tx>
          <c:spPr>
            <a:solidFill>
              <a:srgbClr val="A2B86C"/>
            </a:solidFill>
            <a:ln>
              <a:noFill/>
            </a:ln>
            <a:effectLst/>
          </c:spPr>
          <c:invertIfNegative val="0"/>
          <c:cat>
            <c:numRef>
              <c:f>Sheet1!$Q$2:$Z$2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Sheet1!$Q$4:$Z$4</c:f>
              <c:numCache>
                <c:formatCode>General</c:formatCode>
                <c:ptCount val="10"/>
                <c:pt idx="0">
                  <c:v>6.879194630872483E-2</c:v>
                </c:pt>
                <c:pt idx="1">
                  <c:v>7.1462450592885376E-2</c:v>
                </c:pt>
                <c:pt idx="2">
                  <c:v>8.6909742976688589E-2</c:v>
                </c:pt>
                <c:pt idx="3">
                  <c:v>0.10119504440302599</c:v>
                </c:pt>
                <c:pt idx="4">
                  <c:v>0.11383951505188535</c:v>
                </c:pt>
                <c:pt idx="5">
                  <c:v>0.12659976061136174</c:v>
                </c:pt>
                <c:pt idx="6">
                  <c:v>0.14338169442951818</c:v>
                </c:pt>
                <c:pt idx="7">
                  <c:v>0.14303168526512991</c:v>
                </c:pt>
                <c:pt idx="8">
                  <c:v>0.15020938946440379</c:v>
                </c:pt>
                <c:pt idx="9">
                  <c:v>0.15168690958164643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00-4FA1-BF98-926EF2F02CB3}"/>
            </c:ext>
          </c:extLst>
        </c:ser>
        <c:ser>
          <c:idx val="2"/>
          <c:order val="2"/>
          <c:tx>
            <c:strRef>
              <c:f>Sheet1!$P$5</c:f>
              <c:strCache>
                <c:ptCount val="1"/>
                <c:pt idx="0">
                  <c:v>3 conditions</c:v>
                </c:pt>
              </c:strCache>
            </c:strRef>
          </c:tx>
          <c:spPr>
            <a:solidFill>
              <a:srgbClr val="EBC844"/>
            </a:solidFill>
            <a:ln>
              <a:noFill/>
            </a:ln>
            <a:effectLst/>
          </c:spPr>
          <c:invertIfNegative val="0"/>
          <c:cat>
            <c:numRef>
              <c:f>Sheet1!$Q$2:$Z$2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Sheet1!$Q$5:$Z$5</c:f>
              <c:numCache>
                <c:formatCode>General</c:formatCode>
                <c:ptCount val="10"/>
                <c:pt idx="0">
                  <c:v>1.7497603068072867E-2</c:v>
                </c:pt>
                <c:pt idx="1">
                  <c:v>1.9920948616600792E-2</c:v>
                </c:pt>
                <c:pt idx="2">
                  <c:v>2.1398684997011357E-2</c:v>
                </c:pt>
                <c:pt idx="3">
                  <c:v>2.5655081679640389E-2</c:v>
                </c:pt>
                <c:pt idx="4">
                  <c:v>3.0412000410972979E-2</c:v>
                </c:pt>
                <c:pt idx="5">
                  <c:v>3.7289384034619281E-2</c:v>
                </c:pt>
                <c:pt idx="6">
                  <c:v>4.4689235178219593E-2</c:v>
                </c:pt>
                <c:pt idx="7">
                  <c:v>4.8220249246558607E-2</c:v>
                </c:pt>
                <c:pt idx="8">
                  <c:v>5.840864007053119E-2</c:v>
                </c:pt>
                <c:pt idx="9">
                  <c:v>5.7759784075573549E-2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00-4FA1-BF98-926EF2F02CB3}"/>
            </c:ext>
          </c:extLst>
        </c:ser>
        <c:ser>
          <c:idx val="3"/>
          <c:order val="3"/>
          <c:tx>
            <c:strRef>
              <c:f>Sheet1!$P$6</c:f>
              <c:strCache>
                <c:ptCount val="1"/>
                <c:pt idx="0">
                  <c:v>4 conditions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cat>
            <c:numRef>
              <c:f>Sheet1!$Q$2:$Z$2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Sheet1!$Q$6:$Z$6</c:f>
              <c:numCache>
                <c:formatCode>General</c:formatCode>
                <c:ptCount val="10"/>
                <c:pt idx="0">
                  <c:v>4.7938638542665386E-4</c:v>
                </c:pt>
                <c:pt idx="1">
                  <c:v>1.2648221343873518E-3</c:v>
                </c:pt>
                <c:pt idx="2">
                  <c:v>1.9127316198445906E-3</c:v>
                </c:pt>
                <c:pt idx="3">
                  <c:v>3.2891130358513321E-3</c:v>
                </c:pt>
                <c:pt idx="4">
                  <c:v>4.0069865406349532E-3</c:v>
                </c:pt>
                <c:pt idx="5">
                  <c:v>6.3530061688610627E-3</c:v>
                </c:pt>
                <c:pt idx="6">
                  <c:v>8.5975282106394418E-3</c:v>
                </c:pt>
                <c:pt idx="7">
                  <c:v>9.0412967337297392E-3</c:v>
                </c:pt>
                <c:pt idx="8">
                  <c:v>1.3224597751818383E-2</c:v>
                </c:pt>
                <c:pt idx="9">
                  <c:v>1.4035087719298246E-2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00-4FA1-BF98-926EF2F02CB3}"/>
            </c:ext>
          </c:extLst>
        </c:ser>
        <c:ser>
          <c:idx val="4"/>
          <c:order val="4"/>
          <c:tx>
            <c:strRef>
              <c:f>Sheet1!$P$7</c:f>
              <c:strCache>
                <c:ptCount val="1"/>
                <c:pt idx="0">
                  <c:v>5 conditions</c:v>
                </c:pt>
              </c:strCache>
            </c:strRef>
          </c:tx>
          <c:spPr>
            <a:solidFill>
              <a:srgbClr val="0D3C55"/>
            </a:solidFill>
            <a:ln>
              <a:solidFill>
                <a:srgbClr val="0D3C55"/>
              </a:solidFill>
            </a:ln>
            <a:effectLst/>
          </c:spPr>
          <c:invertIfNegative val="0"/>
          <c:cat>
            <c:numRef>
              <c:f>Sheet1!$Q$2:$Z$2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Sheet1!$Q$7:$Z$7</c:f>
              <c:numCache>
                <c:formatCode>General</c:formatCode>
                <c:ptCount val="10"/>
                <c:pt idx="0">
                  <c:v>0</c:v>
                </c:pt>
                <c:pt idx="1">
                  <c:v>1.5810276679841898E-4</c:v>
                </c:pt>
                <c:pt idx="2">
                  <c:v>1.1954572624028691E-4</c:v>
                </c:pt>
                <c:pt idx="3">
                  <c:v>1.096371011950444E-4</c:v>
                </c:pt>
                <c:pt idx="4">
                  <c:v>1.0274324463166547E-4</c:v>
                </c:pt>
                <c:pt idx="5">
                  <c:v>9.2072553171899463E-5</c:v>
                </c:pt>
                <c:pt idx="6">
                  <c:v>7.1646068421995341E-4</c:v>
                </c:pt>
                <c:pt idx="7">
                  <c:v>8.145312372729494E-4</c:v>
                </c:pt>
                <c:pt idx="8">
                  <c:v>8.8163985012122551E-4</c:v>
                </c:pt>
                <c:pt idx="9">
                  <c:v>8.0971659919028337E-4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00-4FA1-BF98-926EF2F02CB3}"/>
            </c:ext>
          </c:extLst>
        </c:ser>
        <c:ser>
          <c:idx val="5"/>
          <c:order val="5"/>
          <c:tx>
            <c:strRef>
              <c:f>Sheet1!$P$8</c:f>
              <c:strCache>
                <c:ptCount val="1"/>
                <c:pt idx="0">
                  <c:v>6 conditions</c:v>
                </c:pt>
              </c:strCache>
            </c:strRef>
          </c:tx>
          <c:spPr>
            <a:solidFill>
              <a:srgbClr val="C02E1D"/>
            </a:solidFill>
            <a:ln>
              <a:solidFill>
                <a:srgbClr val="C02E1D"/>
              </a:solidFill>
            </a:ln>
            <a:effectLst/>
          </c:spPr>
          <c:invertIfNegative val="0"/>
          <c:cat>
            <c:numRef>
              <c:f>Sheet1!$Q$2:$Z$2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Sheet1!$Q$8:$Z$8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1.1020498126515319E-4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00-4FA1-BF98-926EF2F02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4167800"/>
        <c:axId val="254171000"/>
      </c:barChart>
      <c:catAx>
        <c:axId val="25416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4171000"/>
        <c:crosses val="autoZero"/>
        <c:auto val="1"/>
        <c:lblAlgn val="ctr"/>
        <c:lblOffset val="100"/>
        <c:noMultiLvlLbl val="0"/>
      </c:catAx>
      <c:valAx>
        <c:axId val="254171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People in HIV Care with Age-</a:t>
                </a:r>
              </a:p>
              <a:p>
                <a:pPr>
                  <a:defRPr sz="1600"/>
                </a:pPr>
                <a:r>
                  <a:rPr lang="en-US" sz="1600"/>
                  <a:t>Associated Conditions, %</a:t>
                </a:r>
              </a:p>
            </c:rich>
          </c:tx>
          <c:layout>
            <c:manualLayout>
              <c:xMode val="edge"/>
              <c:yMode val="edge"/>
              <c:x val="2.6636527631487741E-3"/>
              <c:y val="0.123766402539030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416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04151587652921"/>
          <c:y val="0.179671749892023"/>
          <c:w val="0.14995848294298983"/>
          <c:h val="0.7460168111897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07131452961146E-2"/>
          <c:y val="9.0375243664717345E-2"/>
          <c:w val="0.91058326678630819"/>
          <c:h val="0.74149610136452249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161182239"/>
        <c:axId val="161182655"/>
      </c:barChart>
      <c:catAx>
        <c:axId val="16118223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182655"/>
        <c:crosses val="autoZero"/>
        <c:auto val="1"/>
        <c:lblAlgn val="ctr"/>
        <c:lblOffset val="100"/>
        <c:noMultiLvlLbl val="0"/>
      </c:catAx>
      <c:valAx>
        <c:axId val="161182655"/>
        <c:scaling>
          <c:orientation val="minMax"/>
          <c:max val="0.70000000000000007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Population Attributable Fraction (PAF)</a:t>
                </a:r>
              </a:p>
            </c:rich>
          </c:tx>
          <c:overlay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18223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for Cardiovascular Disease among PWH</a:t>
            </a:r>
          </a:p>
        </c:rich>
      </c:tx>
      <c:layout>
        <c:manualLayout>
          <c:xMode val="edge"/>
          <c:yMode val="edge"/>
          <c:x val="0.29611998065188477"/>
          <c:y val="4.5861420206355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207131452961146E-2"/>
          <c:y val="9.0375243664717345E-2"/>
          <c:w val="0.91058326678630819"/>
          <c:h val="0.741496101364522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Population Attributable Fraction (PAF)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F-43B9-997D-6BE4DDD62E0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F-43B9-997D-6BE4DDD62E0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F-43B9-997D-6BE4DDD62E05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F-43B9-997D-6BE4DDD62E0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FF-43B9-997D-6BE4DDD62E05}"/>
              </c:ext>
            </c:extLst>
          </c:dPt>
          <c:dLbls>
            <c:dLbl>
              <c:idx val="0"/>
              <c:layout>
                <c:manualLayout>
                  <c:x val="-2.4800072167168292E-2"/>
                  <c:y val="-0.190130786412017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F-43B9-997D-6BE4DDD62E05}"/>
                </c:ext>
              </c:extLst>
            </c:dLbl>
            <c:dLbl>
              <c:idx val="1"/>
              <c:layout>
                <c:manualLayout>
                  <c:x val="-2.7212306309110652E-2"/>
                  <c:y val="-0.223634775551100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F-43B9-997D-6BE4DDD62E05}"/>
                </c:ext>
              </c:extLst>
            </c:dLbl>
            <c:dLbl>
              <c:idx val="2"/>
              <c:layout>
                <c:manualLayout>
                  <c:x val="-2.3735360037102027E-2"/>
                  <c:y val="-0.211063642144347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FF-43B9-997D-6BE4DDD62E05}"/>
                </c:ext>
              </c:extLst>
            </c:dLbl>
            <c:dLbl>
              <c:idx val="3"/>
              <c:layout>
                <c:manualLayout>
                  <c:x val="-2.1535106044835946E-2"/>
                  <c:y val="-2.66861036825263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FF-43B9-997D-6BE4DDD62E05}"/>
                </c:ext>
              </c:extLst>
            </c:dLbl>
            <c:dLbl>
              <c:idx val="4"/>
              <c:layout>
                <c:manualLayout>
                  <c:x val="-1.2963991311063461E-2"/>
                  <c:y val="-2.42600679281902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FF-43B9-997D-6BE4DDD62E05}"/>
                </c:ext>
              </c:extLst>
            </c:dLbl>
            <c:dLbl>
              <c:idx val="5"/>
              <c:layout>
                <c:manualLayout>
                  <c:x val="-2.1996886901097842E-2"/>
                  <c:y val="-4.27861163761359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FF-43B9-997D-6BE4DDD62E05}"/>
                </c:ext>
              </c:extLst>
            </c:dLbl>
            <c:dLbl>
              <c:idx val="6"/>
              <c:layout>
                <c:manualLayout>
                  <c:x val="-1.6667988828510165E-2"/>
                  <c:y val="-3.63901018922852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FF-43B9-997D-6BE4DDD62E05}"/>
                </c:ext>
              </c:extLst>
            </c:dLbl>
            <c:dLbl>
              <c:idx val="7"/>
              <c:layout>
                <c:manualLayout>
                  <c:x val="-1.9879937071158295E-2"/>
                  <c:y val="-3.54957844960437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FF-43B9-997D-6BE4DDD62E05}"/>
                </c:ext>
              </c:extLst>
            </c:dLbl>
            <c:dLbl>
              <c:idx val="8"/>
              <c:layout>
                <c:manualLayout>
                  <c:x val="-2.0371986345956869E-2"/>
                  <c:y val="-4.12421154779233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FF-43B9-997D-6BE4DDD62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Sheet1!$C$6:$C$14</c:f>
                <c:numCache>
                  <c:formatCode>General</c:formatCode>
                  <c:ptCount val="9"/>
                  <c:pt idx="0">
                    <c:v>0.3</c:v>
                  </c:pt>
                  <c:pt idx="1">
                    <c:v>0.14000000000000001</c:v>
                  </c:pt>
                  <c:pt idx="2">
                    <c:v>0.13</c:v>
                  </c:pt>
                  <c:pt idx="3">
                    <c:v>0.04</c:v>
                  </c:pt>
                  <c:pt idx="4">
                    <c:v>0.02</c:v>
                  </c:pt>
                  <c:pt idx="5">
                    <c:v>0.06</c:v>
                  </c:pt>
                  <c:pt idx="6">
                    <c:v>0.08</c:v>
                  </c:pt>
                  <c:pt idx="7">
                    <c:v>0.06</c:v>
                  </c:pt>
                  <c:pt idx="8">
                    <c:v>0.06</c:v>
                  </c:pt>
                </c:numCache>
              </c:numRef>
            </c:plus>
            <c:minus>
              <c:numRef>
                <c:f>Sheet1!$C$6:$C$14</c:f>
                <c:numCache>
                  <c:formatCode>General</c:formatCode>
                  <c:ptCount val="9"/>
                  <c:pt idx="0">
                    <c:v>0.3</c:v>
                  </c:pt>
                  <c:pt idx="1">
                    <c:v>0.14000000000000001</c:v>
                  </c:pt>
                  <c:pt idx="2">
                    <c:v>0.13</c:v>
                  </c:pt>
                  <c:pt idx="3">
                    <c:v>0.04</c:v>
                  </c:pt>
                  <c:pt idx="4">
                    <c:v>0.02</c:v>
                  </c:pt>
                  <c:pt idx="5">
                    <c:v>0.06</c:v>
                  </c:pt>
                  <c:pt idx="6">
                    <c:v>0.08</c:v>
                  </c:pt>
                  <c:pt idx="7">
                    <c:v>0.06</c:v>
                  </c:pt>
                  <c:pt idx="8">
                    <c:v>0.06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Sheet1!$A$6:$A$14</c:f>
              <c:strCache>
                <c:ptCount val="9"/>
                <c:pt idx="0">
                  <c:v>Ever Smoking 
(vs. never)</c:v>
                </c:pt>
                <c:pt idx="1">
                  <c:v>Elevated total cholesterol 
(vs. lower)</c:v>
                </c:pt>
                <c:pt idx="2">
                  <c:v>Hypertension
(vs. none)</c:v>
                </c:pt>
                <c:pt idx="3">
                  <c:v>Diabetes
(vs. none)</c:v>
                </c:pt>
                <c:pt idx="4">
                  <c:v>Stage 4 CKD
(vs. none)</c:v>
                </c:pt>
                <c:pt idx="5">
                  <c:v>CD4 &lt;200 
(vs. ≥200)
cells per µL</c:v>
                </c:pt>
                <c:pt idx="6">
                  <c:v>HIV RNA &gt;400
(vs. ≤400) 
copies per mL</c:v>
                </c:pt>
                <c:pt idx="7">
                  <c:v>Clinical AIDS diagnosis
(vs. none)</c:v>
                </c:pt>
                <c:pt idx="8">
                  <c:v>HCV+ 
(vs. HCV-)</c:v>
                </c:pt>
              </c:strCache>
            </c:strRef>
          </c:cat>
          <c:val>
            <c:numRef>
              <c:f>Sheet1!$B$6:$B$14</c:f>
              <c:numCache>
                <c:formatCode>0%</c:formatCode>
                <c:ptCount val="9"/>
                <c:pt idx="0">
                  <c:v>0.37</c:v>
                </c:pt>
                <c:pt idx="1">
                  <c:v>0.44</c:v>
                </c:pt>
                <c:pt idx="2">
                  <c:v>0.42</c:v>
                </c:pt>
                <c:pt idx="3">
                  <c:v>0.01</c:v>
                </c:pt>
                <c:pt idx="4">
                  <c:v>0.01</c:v>
                </c:pt>
                <c:pt idx="5">
                  <c:v>0.06</c:v>
                </c:pt>
                <c:pt idx="6">
                  <c:v>0.05</c:v>
                </c:pt>
                <c:pt idx="7">
                  <c:v>-0.03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CFF-43B9-997D-6BE4DDD62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161182239"/>
        <c:axId val="161182655"/>
      </c:barChart>
      <c:catAx>
        <c:axId val="16118223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182655"/>
        <c:crosses val="autoZero"/>
        <c:auto val="1"/>
        <c:lblAlgn val="ctr"/>
        <c:lblOffset val="100"/>
        <c:noMultiLvlLbl val="0"/>
      </c:catAx>
      <c:valAx>
        <c:axId val="161182655"/>
        <c:scaling>
          <c:orientation val="minMax"/>
          <c:max val="0.70000000000000007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Population Attributable Fraction (PAF)</a:t>
                </a:r>
              </a:p>
            </c:rich>
          </c:tx>
          <c:overlay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18223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5B447-8909-4E64-B057-E8B777DE5A8A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267DB120-2D07-4630-B77F-BC0166015203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HAND</a:t>
          </a:r>
        </a:p>
      </dgm:t>
    </dgm:pt>
    <dgm:pt modelId="{5490E1BB-B621-41F1-B310-E78892A41766}" type="parTrans" cxnId="{762EFF6B-F2D5-4075-8B56-02E60D9F299A}">
      <dgm:prSet/>
      <dgm:spPr/>
      <dgm:t>
        <a:bodyPr/>
        <a:lstStyle/>
        <a:p>
          <a:endParaRPr lang="en-US"/>
        </a:p>
      </dgm:t>
    </dgm:pt>
    <dgm:pt modelId="{D23AAC1E-63BD-40BF-AAB5-D7D65D03C4DC}" type="sibTrans" cxnId="{762EFF6B-F2D5-4075-8B56-02E60D9F299A}">
      <dgm:prSet/>
      <dgm:spPr/>
      <dgm:t>
        <a:bodyPr/>
        <a:lstStyle/>
        <a:p>
          <a:endParaRPr lang="en-US"/>
        </a:p>
      </dgm:t>
    </dgm:pt>
    <dgm:pt modelId="{EA0C1BFE-A0EF-4195-B3E7-474659F0B6FB}">
      <dgm:prSet phldrT="[Text]" custT="1"/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Alzheimer’s</a:t>
          </a:r>
        </a:p>
      </dgm:t>
    </dgm:pt>
    <dgm:pt modelId="{90642EC4-D169-49C3-8C15-E87E3EE42B06}" type="parTrans" cxnId="{E5AB1C58-9FB8-4850-BF69-124640BC0032}">
      <dgm:prSet/>
      <dgm:spPr/>
      <dgm:t>
        <a:bodyPr/>
        <a:lstStyle/>
        <a:p>
          <a:endParaRPr lang="en-US"/>
        </a:p>
      </dgm:t>
    </dgm:pt>
    <dgm:pt modelId="{AE091E4A-2500-40F5-91CC-A796CE0E2365}" type="sibTrans" cxnId="{E5AB1C58-9FB8-4850-BF69-124640BC0032}">
      <dgm:prSet/>
      <dgm:spPr/>
      <dgm:t>
        <a:bodyPr/>
        <a:lstStyle/>
        <a:p>
          <a:endParaRPr lang="en-US"/>
        </a:p>
      </dgm:t>
    </dgm:pt>
    <dgm:pt modelId="{F6515347-AB6E-464B-A2DC-CC51FA6D4654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VCID</a:t>
          </a:r>
        </a:p>
      </dgm:t>
    </dgm:pt>
    <dgm:pt modelId="{8B3AFF4C-4BC9-4312-ACD0-44D4B2049A8F}" type="parTrans" cxnId="{7CECDDCE-0DAD-4636-BC2C-EF40E5311537}">
      <dgm:prSet/>
      <dgm:spPr/>
      <dgm:t>
        <a:bodyPr/>
        <a:lstStyle/>
        <a:p>
          <a:endParaRPr lang="en-US"/>
        </a:p>
      </dgm:t>
    </dgm:pt>
    <dgm:pt modelId="{BB13F5F2-61B4-48BB-BFBE-5E42AF6F5616}" type="sibTrans" cxnId="{7CECDDCE-0DAD-4636-BC2C-EF40E5311537}">
      <dgm:prSet/>
      <dgm:spPr/>
      <dgm:t>
        <a:bodyPr/>
        <a:lstStyle/>
        <a:p>
          <a:endParaRPr lang="en-US"/>
        </a:p>
      </dgm:t>
    </dgm:pt>
    <dgm:pt modelId="{49C5DBD8-217F-457C-AE3B-B2028FD9443F}" type="pres">
      <dgm:prSet presAssocID="{CF55B447-8909-4E64-B057-E8B777DE5A8A}" presName="Name0" presStyleCnt="0">
        <dgm:presLayoutVars>
          <dgm:chMax val="7"/>
          <dgm:dir/>
          <dgm:resizeHandles val="exact"/>
        </dgm:presLayoutVars>
      </dgm:prSet>
      <dgm:spPr/>
    </dgm:pt>
    <dgm:pt modelId="{F175430E-2B38-4223-A36D-71B00404287A}" type="pres">
      <dgm:prSet presAssocID="{CF55B447-8909-4E64-B057-E8B777DE5A8A}" presName="ellipse1" presStyleLbl="vennNode1" presStyleIdx="0" presStyleCnt="3" custLinFactNeighborX="11135" custLinFactNeighborY="4723">
        <dgm:presLayoutVars>
          <dgm:bulletEnabled val="1"/>
        </dgm:presLayoutVars>
      </dgm:prSet>
      <dgm:spPr/>
    </dgm:pt>
    <dgm:pt modelId="{2807D6FE-A7E2-4337-B3F0-F1E23D83F8C1}" type="pres">
      <dgm:prSet presAssocID="{CF55B447-8909-4E64-B057-E8B777DE5A8A}" presName="ellipse2" presStyleLbl="vennNode1" presStyleIdx="1" presStyleCnt="3">
        <dgm:presLayoutVars>
          <dgm:bulletEnabled val="1"/>
        </dgm:presLayoutVars>
      </dgm:prSet>
      <dgm:spPr/>
    </dgm:pt>
    <dgm:pt modelId="{F6BF9EE2-1578-415F-9D6F-BFF3A4C6894E}" type="pres">
      <dgm:prSet presAssocID="{CF55B447-8909-4E64-B057-E8B777DE5A8A}" presName="ellipse3" presStyleLbl="vennNode1" presStyleIdx="2" presStyleCnt="3" custLinFactNeighborX="-14944" custLinFactNeighborY="3839">
        <dgm:presLayoutVars>
          <dgm:bulletEnabled val="1"/>
        </dgm:presLayoutVars>
      </dgm:prSet>
      <dgm:spPr/>
    </dgm:pt>
  </dgm:ptLst>
  <dgm:cxnLst>
    <dgm:cxn modelId="{E5AB1C58-9FB8-4850-BF69-124640BC0032}" srcId="{CF55B447-8909-4E64-B057-E8B777DE5A8A}" destId="{EA0C1BFE-A0EF-4195-B3E7-474659F0B6FB}" srcOrd="1" destOrd="0" parTransId="{90642EC4-D169-49C3-8C15-E87E3EE42B06}" sibTransId="{AE091E4A-2500-40F5-91CC-A796CE0E2365}"/>
    <dgm:cxn modelId="{762EFF6B-F2D5-4075-8B56-02E60D9F299A}" srcId="{CF55B447-8909-4E64-B057-E8B777DE5A8A}" destId="{267DB120-2D07-4630-B77F-BC0166015203}" srcOrd="0" destOrd="0" parTransId="{5490E1BB-B621-41F1-B310-E78892A41766}" sibTransId="{D23AAC1E-63BD-40BF-AAB5-D7D65D03C4DC}"/>
    <dgm:cxn modelId="{EF11F485-63DF-432F-A21B-49AC4562019F}" type="presOf" srcId="{EA0C1BFE-A0EF-4195-B3E7-474659F0B6FB}" destId="{2807D6FE-A7E2-4337-B3F0-F1E23D83F8C1}" srcOrd="0" destOrd="0" presId="urn:microsoft.com/office/officeart/2005/8/layout/rings+Icon"/>
    <dgm:cxn modelId="{6B3B9EB3-0761-48DD-85C2-1FD9B2082AE7}" type="presOf" srcId="{F6515347-AB6E-464B-A2DC-CC51FA6D4654}" destId="{F6BF9EE2-1578-415F-9D6F-BFF3A4C6894E}" srcOrd="0" destOrd="0" presId="urn:microsoft.com/office/officeart/2005/8/layout/rings+Icon"/>
    <dgm:cxn modelId="{7CECDDCE-0DAD-4636-BC2C-EF40E5311537}" srcId="{CF55B447-8909-4E64-B057-E8B777DE5A8A}" destId="{F6515347-AB6E-464B-A2DC-CC51FA6D4654}" srcOrd="2" destOrd="0" parTransId="{8B3AFF4C-4BC9-4312-ACD0-44D4B2049A8F}" sibTransId="{BB13F5F2-61B4-48BB-BFBE-5E42AF6F5616}"/>
    <dgm:cxn modelId="{29E958D6-EAC0-4841-A9FB-8B139DB12D89}" type="presOf" srcId="{267DB120-2D07-4630-B77F-BC0166015203}" destId="{F175430E-2B38-4223-A36D-71B00404287A}" srcOrd="0" destOrd="0" presId="urn:microsoft.com/office/officeart/2005/8/layout/rings+Icon"/>
    <dgm:cxn modelId="{963E91DF-DF3C-40AD-AC7B-87DB78B6178A}" type="presOf" srcId="{CF55B447-8909-4E64-B057-E8B777DE5A8A}" destId="{49C5DBD8-217F-457C-AE3B-B2028FD9443F}" srcOrd="0" destOrd="0" presId="urn:microsoft.com/office/officeart/2005/8/layout/rings+Icon"/>
    <dgm:cxn modelId="{EAF476CD-6BE1-4C5A-B6A2-2CB854720647}" type="presParOf" srcId="{49C5DBD8-217F-457C-AE3B-B2028FD9443F}" destId="{F175430E-2B38-4223-A36D-71B00404287A}" srcOrd="0" destOrd="0" presId="urn:microsoft.com/office/officeart/2005/8/layout/rings+Icon"/>
    <dgm:cxn modelId="{88500B3E-9157-482F-802E-C4F7E1806FD4}" type="presParOf" srcId="{49C5DBD8-217F-457C-AE3B-B2028FD9443F}" destId="{2807D6FE-A7E2-4337-B3F0-F1E23D83F8C1}" srcOrd="1" destOrd="0" presId="urn:microsoft.com/office/officeart/2005/8/layout/rings+Icon"/>
    <dgm:cxn modelId="{756AB867-900E-4BEA-9F4C-8E02AA8E49A8}" type="presParOf" srcId="{49C5DBD8-217F-457C-AE3B-B2028FD9443F}" destId="{F6BF9EE2-1578-415F-9D6F-BFF3A4C6894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5B447-8909-4E64-B057-E8B777DE5A8A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267DB120-2D07-4630-B77F-BC0166015203}">
      <dgm:prSet phldrT="[Text]" custT="1"/>
      <dgm:spPr>
        <a:solidFill>
          <a:srgbClr val="FFC1C1">
            <a:alpha val="49804"/>
          </a:srgbClr>
        </a:solidFill>
      </dgm:spPr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HAND</a:t>
          </a:r>
        </a:p>
      </dgm:t>
    </dgm:pt>
    <dgm:pt modelId="{5490E1BB-B621-41F1-B310-E78892A41766}" type="parTrans" cxnId="{762EFF6B-F2D5-4075-8B56-02E60D9F299A}">
      <dgm:prSet/>
      <dgm:spPr/>
      <dgm:t>
        <a:bodyPr/>
        <a:lstStyle/>
        <a:p>
          <a:endParaRPr lang="en-US"/>
        </a:p>
      </dgm:t>
    </dgm:pt>
    <dgm:pt modelId="{D23AAC1E-63BD-40BF-AAB5-D7D65D03C4DC}" type="sibTrans" cxnId="{762EFF6B-F2D5-4075-8B56-02E60D9F299A}">
      <dgm:prSet/>
      <dgm:spPr/>
      <dgm:t>
        <a:bodyPr/>
        <a:lstStyle/>
        <a:p>
          <a:endParaRPr lang="en-US"/>
        </a:p>
      </dgm:t>
    </dgm:pt>
    <dgm:pt modelId="{EA0C1BFE-A0EF-4195-B3E7-474659F0B6FB}">
      <dgm:prSet phldrT="[Text]" custT="1"/>
      <dgm:spPr>
        <a:solidFill>
          <a:schemeClr val="accent5">
            <a:lumMod val="75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Alzheimer’s</a:t>
          </a:r>
        </a:p>
      </dgm:t>
    </dgm:pt>
    <dgm:pt modelId="{90642EC4-D169-49C3-8C15-E87E3EE42B06}" type="parTrans" cxnId="{E5AB1C58-9FB8-4850-BF69-124640BC0032}">
      <dgm:prSet/>
      <dgm:spPr/>
      <dgm:t>
        <a:bodyPr/>
        <a:lstStyle/>
        <a:p>
          <a:endParaRPr lang="en-US"/>
        </a:p>
      </dgm:t>
    </dgm:pt>
    <dgm:pt modelId="{AE091E4A-2500-40F5-91CC-A796CE0E2365}" type="sibTrans" cxnId="{E5AB1C58-9FB8-4850-BF69-124640BC0032}">
      <dgm:prSet/>
      <dgm:spPr/>
      <dgm:t>
        <a:bodyPr/>
        <a:lstStyle/>
        <a:p>
          <a:endParaRPr lang="en-US"/>
        </a:p>
      </dgm:t>
    </dgm:pt>
    <dgm:pt modelId="{F6515347-AB6E-464B-A2DC-CC51FA6D4654}">
      <dgm:prSet phldrT="[Text]" custT="1"/>
      <dgm:spPr>
        <a:solidFill>
          <a:schemeClr val="accent4"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>
              <a:latin typeface="Arial" panose="020B0604020202020204" pitchFamily="34" charset="0"/>
              <a:cs typeface="Arial" panose="020B0604020202020204" pitchFamily="34" charset="0"/>
            </a:rPr>
            <a:t>VCID</a:t>
          </a:r>
        </a:p>
      </dgm:t>
    </dgm:pt>
    <dgm:pt modelId="{8B3AFF4C-4BC9-4312-ACD0-44D4B2049A8F}" type="parTrans" cxnId="{7CECDDCE-0DAD-4636-BC2C-EF40E5311537}">
      <dgm:prSet/>
      <dgm:spPr/>
      <dgm:t>
        <a:bodyPr/>
        <a:lstStyle/>
        <a:p>
          <a:endParaRPr lang="en-US"/>
        </a:p>
      </dgm:t>
    </dgm:pt>
    <dgm:pt modelId="{BB13F5F2-61B4-48BB-BFBE-5E42AF6F5616}" type="sibTrans" cxnId="{7CECDDCE-0DAD-4636-BC2C-EF40E5311537}">
      <dgm:prSet/>
      <dgm:spPr/>
      <dgm:t>
        <a:bodyPr/>
        <a:lstStyle/>
        <a:p>
          <a:endParaRPr lang="en-US"/>
        </a:p>
      </dgm:t>
    </dgm:pt>
    <dgm:pt modelId="{49C5DBD8-217F-457C-AE3B-B2028FD9443F}" type="pres">
      <dgm:prSet presAssocID="{CF55B447-8909-4E64-B057-E8B777DE5A8A}" presName="Name0" presStyleCnt="0">
        <dgm:presLayoutVars>
          <dgm:chMax val="7"/>
          <dgm:dir/>
          <dgm:resizeHandles val="exact"/>
        </dgm:presLayoutVars>
      </dgm:prSet>
      <dgm:spPr/>
    </dgm:pt>
    <dgm:pt modelId="{F175430E-2B38-4223-A36D-71B00404287A}" type="pres">
      <dgm:prSet presAssocID="{CF55B447-8909-4E64-B057-E8B777DE5A8A}" presName="ellipse1" presStyleLbl="vennNode1" presStyleIdx="0" presStyleCnt="3" custLinFactNeighborX="11135" custLinFactNeighborY="4723">
        <dgm:presLayoutVars>
          <dgm:bulletEnabled val="1"/>
        </dgm:presLayoutVars>
      </dgm:prSet>
      <dgm:spPr/>
    </dgm:pt>
    <dgm:pt modelId="{2807D6FE-A7E2-4337-B3F0-F1E23D83F8C1}" type="pres">
      <dgm:prSet presAssocID="{CF55B447-8909-4E64-B057-E8B777DE5A8A}" presName="ellipse2" presStyleLbl="vennNode1" presStyleIdx="1" presStyleCnt="3">
        <dgm:presLayoutVars>
          <dgm:bulletEnabled val="1"/>
        </dgm:presLayoutVars>
      </dgm:prSet>
      <dgm:spPr/>
    </dgm:pt>
    <dgm:pt modelId="{F6BF9EE2-1578-415F-9D6F-BFF3A4C6894E}" type="pres">
      <dgm:prSet presAssocID="{CF55B447-8909-4E64-B057-E8B777DE5A8A}" presName="ellipse3" presStyleLbl="vennNode1" presStyleIdx="2" presStyleCnt="3" custLinFactNeighborX="-14944" custLinFactNeighborY="3839">
        <dgm:presLayoutVars>
          <dgm:bulletEnabled val="1"/>
        </dgm:presLayoutVars>
      </dgm:prSet>
      <dgm:spPr/>
    </dgm:pt>
  </dgm:ptLst>
  <dgm:cxnLst>
    <dgm:cxn modelId="{E5AB1C58-9FB8-4850-BF69-124640BC0032}" srcId="{CF55B447-8909-4E64-B057-E8B777DE5A8A}" destId="{EA0C1BFE-A0EF-4195-B3E7-474659F0B6FB}" srcOrd="1" destOrd="0" parTransId="{90642EC4-D169-49C3-8C15-E87E3EE42B06}" sibTransId="{AE091E4A-2500-40F5-91CC-A796CE0E2365}"/>
    <dgm:cxn modelId="{762EFF6B-F2D5-4075-8B56-02E60D9F299A}" srcId="{CF55B447-8909-4E64-B057-E8B777DE5A8A}" destId="{267DB120-2D07-4630-B77F-BC0166015203}" srcOrd="0" destOrd="0" parTransId="{5490E1BB-B621-41F1-B310-E78892A41766}" sibTransId="{D23AAC1E-63BD-40BF-AAB5-D7D65D03C4DC}"/>
    <dgm:cxn modelId="{EF11F485-63DF-432F-A21B-49AC4562019F}" type="presOf" srcId="{EA0C1BFE-A0EF-4195-B3E7-474659F0B6FB}" destId="{2807D6FE-A7E2-4337-B3F0-F1E23D83F8C1}" srcOrd="0" destOrd="0" presId="urn:microsoft.com/office/officeart/2005/8/layout/rings+Icon"/>
    <dgm:cxn modelId="{6B3B9EB3-0761-48DD-85C2-1FD9B2082AE7}" type="presOf" srcId="{F6515347-AB6E-464B-A2DC-CC51FA6D4654}" destId="{F6BF9EE2-1578-415F-9D6F-BFF3A4C6894E}" srcOrd="0" destOrd="0" presId="urn:microsoft.com/office/officeart/2005/8/layout/rings+Icon"/>
    <dgm:cxn modelId="{7CECDDCE-0DAD-4636-BC2C-EF40E5311537}" srcId="{CF55B447-8909-4E64-B057-E8B777DE5A8A}" destId="{F6515347-AB6E-464B-A2DC-CC51FA6D4654}" srcOrd="2" destOrd="0" parTransId="{8B3AFF4C-4BC9-4312-ACD0-44D4B2049A8F}" sibTransId="{BB13F5F2-61B4-48BB-BFBE-5E42AF6F5616}"/>
    <dgm:cxn modelId="{29E958D6-EAC0-4841-A9FB-8B139DB12D89}" type="presOf" srcId="{267DB120-2D07-4630-B77F-BC0166015203}" destId="{F175430E-2B38-4223-A36D-71B00404287A}" srcOrd="0" destOrd="0" presId="urn:microsoft.com/office/officeart/2005/8/layout/rings+Icon"/>
    <dgm:cxn modelId="{963E91DF-DF3C-40AD-AC7B-87DB78B6178A}" type="presOf" srcId="{CF55B447-8909-4E64-B057-E8B777DE5A8A}" destId="{49C5DBD8-217F-457C-AE3B-B2028FD9443F}" srcOrd="0" destOrd="0" presId="urn:microsoft.com/office/officeart/2005/8/layout/rings+Icon"/>
    <dgm:cxn modelId="{EAF476CD-6BE1-4C5A-B6A2-2CB854720647}" type="presParOf" srcId="{49C5DBD8-217F-457C-AE3B-B2028FD9443F}" destId="{F175430E-2B38-4223-A36D-71B00404287A}" srcOrd="0" destOrd="0" presId="urn:microsoft.com/office/officeart/2005/8/layout/rings+Icon"/>
    <dgm:cxn modelId="{88500B3E-9157-482F-802E-C4F7E1806FD4}" type="presParOf" srcId="{49C5DBD8-217F-457C-AE3B-B2028FD9443F}" destId="{2807D6FE-A7E2-4337-B3F0-F1E23D83F8C1}" srcOrd="1" destOrd="0" presId="urn:microsoft.com/office/officeart/2005/8/layout/rings+Icon"/>
    <dgm:cxn modelId="{756AB867-900E-4BEA-9F4C-8E02AA8E49A8}" type="presParOf" srcId="{49C5DBD8-217F-457C-AE3B-B2028FD9443F}" destId="{F6BF9EE2-1578-415F-9D6F-BFF3A4C6894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43AAF-F5FC-4003-9D86-1ED6BAD285B3}" type="doc">
      <dgm:prSet loTypeId="urn:microsoft.com/office/officeart/2005/8/layout/arrow4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80C29DA-8D76-46BD-8C5E-0E43BEB72B6E}">
      <dgm:prSet phldrT="[Text]"/>
      <dgm:spPr/>
      <dgm:t>
        <a:bodyPr/>
        <a:lstStyle/>
        <a:p>
          <a:endParaRPr lang="en-US"/>
        </a:p>
      </dgm:t>
    </dgm:pt>
    <dgm:pt modelId="{071A5EA2-82D7-4D89-8D61-4B6F743D8FEE}" type="parTrans" cxnId="{47BF3A22-3592-464A-BCDF-212DA18D8DB6}">
      <dgm:prSet/>
      <dgm:spPr/>
      <dgm:t>
        <a:bodyPr/>
        <a:lstStyle/>
        <a:p>
          <a:endParaRPr lang="en-US"/>
        </a:p>
      </dgm:t>
    </dgm:pt>
    <dgm:pt modelId="{BF80509C-700A-4CC3-BEA5-3E0918BA99E9}" type="sibTrans" cxnId="{47BF3A22-3592-464A-BCDF-212DA18D8DB6}">
      <dgm:prSet/>
      <dgm:spPr/>
      <dgm:t>
        <a:bodyPr/>
        <a:lstStyle/>
        <a:p>
          <a:endParaRPr lang="en-US"/>
        </a:p>
      </dgm:t>
    </dgm:pt>
    <dgm:pt modelId="{66C7D426-6CB5-49CA-BEF3-D302770332E4}">
      <dgm:prSet phldrT="[Text]"/>
      <dgm:spPr/>
      <dgm:t>
        <a:bodyPr/>
        <a:lstStyle/>
        <a:p>
          <a:endParaRPr lang="en-US"/>
        </a:p>
      </dgm:t>
    </dgm:pt>
    <dgm:pt modelId="{DC79F840-A25E-409C-BE23-E32780DE7FBF}" type="sibTrans" cxnId="{F92F6792-646B-4131-84B1-2C3A57E1C3E9}">
      <dgm:prSet/>
      <dgm:spPr/>
      <dgm:t>
        <a:bodyPr/>
        <a:lstStyle/>
        <a:p>
          <a:endParaRPr lang="en-US"/>
        </a:p>
      </dgm:t>
    </dgm:pt>
    <dgm:pt modelId="{E40CCA47-868A-434A-A223-3FACDFDB1A6A}" type="parTrans" cxnId="{F92F6792-646B-4131-84B1-2C3A57E1C3E9}">
      <dgm:prSet/>
      <dgm:spPr/>
      <dgm:t>
        <a:bodyPr/>
        <a:lstStyle/>
        <a:p>
          <a:endParaRPr lang="en-US"/>
        </a:p>
      </dgm:t>
    </dgm:pt>
    <dgm:pt modelId="{BB50E243-199A-4278-B83A-DAF07666EA9B}" type="pres">
      <dgm:prSet presAssocID="{75943AAF-F5FC-4003-9D86-1ED6BAD285B3}" presName="compositeShape" presStyleCnt="0">
        <dgm:presLayoutVars>
          <dgm:chMax val="2"/>
          <dgm:dir/>
          <dgm:resizeHandles val="exact"/>
        </dgm:presLayoutVars>
      </dgm:prSet>
      <dgm:spPr/>
    </dgm:pt>
    <dgm:pt modelId="{630D25B4-EF66-48FB-A52C-9692310949C8}" type="pres">
      <dgm:prSet presAssocID="{66C7D426-6CB5-49CA-BEF3-D302770332E4}" presName="upArrow" presStyleLbl="node1" presStyleIdx="0" presStyleCnt="2" custLinFactNeighborX="35149" custLinFactNeighborY="28125"/>
      <dgm:spPr/>
    </dgm:pt>
    <dgm:pt modelId="{60D258F3-5D7D-4E9B-98FE-78DAEBB8148B}" type="pres">
      <dgm:prSet presAssocID="{66C7D426-6CB5-49CA-BEF3-D302770332E4}" presName="upArrowText" presStyleLbl="revTx" presStyleIdx="0" presStyleCnt="2" custScaleX="35403" custScaleY="94562" custLinFactNeighborX="-79192" custLinFactNeighborY="11779">
        <dgm:presLayoutVars>
          <dgm:chMax val="0"/>
          <dgm:bulletEnabled val="1"/>
        </dgm:presLayoutVars>
      </dgm:prSet>
      <dgm:spPr/>
    </dgm:pt>
    <dgm:pt modelId="{41CE0C39-E6BB-4CEA-8C09-4BBF9C7F3ECF}" type="pres">
      <dgm:prSet presAssocID="{980C29DA-8D76-46BD-8C5E-0E43BEB72B6E}" presName="downArrow" presStyleLbl="node1" presStyleIdx="1" presStyleCnt="2" custLinFactX="2536" custLinFactNeighborX="100000" custLinFactNeighborY="-790"/>
      <dgm:spPr/>
    </dgm:pt>
    <dgm:pt modelId="{A685E4C7-7B83-49C1-AAFA-72B6C1A4F0F1}" type="pres">
      <dgm:prSet presAssocID="{980C29DA-8D76-46BD-8C5E-0E43BEB72B6E}" presName="downArrowText" presStyleLbl="revTx" presStyleIdx="1" presStyleCnt="2" custScaleX="61390" custLinFactNeighborX="27743" custLinFactNeighborY="-3783">
        <dgm:presLayoutVars>
          <dgm:chMax val="0"/>
          <dgm:bulletEnabled val="1"/>
        </dgm:presLayoutVars>
      </dgm:prSet>
      <dgm:spPr/>
    </dgm:pt>
  </dgm:ptLst>
  <dgm:cxnLst>
    <dgm:cxn modelId="{47BF3A22-3592-464A-BCDF-212DA18D8DB6}" srcId="{75943AAF-F5FC-4003-9D86-1ED6BAD285B3}" destId="{980C29DA-8D76-46BD-8C5E-0E43BEB72B6E}" srcOrd="1" destOrd="0" parTransId="{071A5EA2-82D7-4D89-8D61-4B6F743D8FEE}" sibTransId="{BF80509C-700A-4CC3-BEA5-3E0918BA99E9}"/>
    <dgm:cxn modelId="{F636E93F-D293-427B-A00C-933D272A59C2}" type="presOf" srcId="{66C7D426-6CB5-49CA-BEF3-D302770332E4}" destId="{60D258F3-5D7D-4E9B-98FE-78DAEBB8148B}" srcOrd="0" destOrd="0" presId="urn:microsoft.com/office/officeart/2005/8/layout/arrow4"/>
    <dgm:cxn modelId="{F92F6792-646B-4131-84B1-2C3A57E1C3E9}" srcId="{75943AAF-F5FC-4003-9D86-1ED6BAD285B3}" destId="{66C7D426-6CB5-49CA-BEF3-D302770332E4}" srcOrd="0" destOrd="0" parTransId="{E40CCA47-868A-434A-A223-3FACDFDB1A6A}" sibTransId="{DC79F840-A25E-409C-BE23-E32780DE7FBF}"/>
    <dgm:cxn modelId="{0181EBE9-0F4E-4C9E-85F4-3A4B13D67C93}" type="presOf" srcId="{75943AAF-F5FC-4003-9D86-1ED6BAD285B3}" destId="{BB50E243-199A-4278-B83A-DAF07666EA9B}" srcOrd="0" destOrd="0" presId="urn:microsoft.com/office/officeart/2005/8/layout/arrow4"/>
    <dgm:cxn modelId="{5E87DAF8-8BC2-46B5-9DD8-474FAFA36D80}" type="presOf" srcId="{980C29DA-8D76-46BD-8C5E-0E43BEB72B6E}" destId="{A685E4C7-7B83-49C1-AAFA-72B6C1A4F0F1}" srcOrd="0" destOrd="0" presId="urn:microsoft.com/office/officeart/2005/8/layout/arrow4"/>
    <dgm:cxn modelId="{E9D9F774-3971-49FC-A979-C827DA9263A6}" type="presParOf" srcId="{BB50E243-199A-4278-B83A-DAF07666EA9B}" destId="{630D25B4-EF66-48FB-A52C-9692310949C8}" srcOrd="0" destOrd="0" presId="urn:microsoft.com/office/officeart/2005/8/layout/arrow4"/>
    <dgm:cxn modelId="{014282CE-F062-49FC-AB10-582024156EDA}" type="presParOf" srcId="{BB50E243-199A-4278-B83A-DAF07666EA9B}" destId="{60D258F3-5D7D-4E9B-98FE-78DAEBB8148B}" srcOrd="1" destOrd="0" presId="urn:microsoft.com/office/officeart/2005/8/layout/arrow4"/>
    <dgm:cxn modelId="{C504A1BF-9EFB-4600-A29C-E8E14301F310}" type="presParOf" srcId="{BB50E243-199A-4278-B83A-DAF07666EA9B}" destId="{41CE0C39-E6BB-4CEA-8C09-4BBF9C7F3ECF}" srcOrd="2" destOrd="0" presId="urn:microsoft.com/office/officeart/2005/8/layout/arrow4"/>
    <dgm:cxn modelId="{A0EADC16-CED3-403F-8D38-EC22C4538030}" type="presParOf" srcId="{BB50E243-199A-4278-B83A-DAF07666EA9B}" destId="{A685E4C7-7B83-49C1-AAFA-72B6C1A4F0F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5430E-2B38-4223-A36D-71B00404287A}">
      <dsp:nvSpPr>
        <dsp:cNvPr id="0" name=""/>
        <dsp:cNvSpPr/>
      </dsp:nvSpPr>
      <dsp:spPr>
        <a:xfrm>
          <a:off x="1074969" y="142293"/>
          <a:ext cx="3012822" cy="301277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HAND</a:t>
          </a:r>
        </a:p>
      </dsp:txBody>
      <dsp:txXfrm>
        <a:off x="1516187" y="583504"/>
        <a:ext cx="2130386" cy="2130357"/>
      </dsp:txXfrm>
    </dsp:sp>
    <dsp:sp modelId="{2807D6FE-A7E2-4337-B3F0-F1E23D83F8C1}">
      <dsp:nvSpPr>
        <dsp:cNvPr id="0" name=""/>
        <dsp:cNvSpPr/>
      </dsp:nvSpPr>
      <dsp:spPr>
        <a:xfrm>
          <a:off x="2290218" y="2009356"/>
          <a:ext cx="3012822" cy="3012779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Alzheimer’s</a:t>
          </a:r>
        </a:p>
      </dsp:txBody>
      <dsp:txXfrm>
        <a:off x="2731436" y="2450567"/>
        <a:ext cx="2130386" cy="2130357"/>
      </dsp:txXfrm>
    </dsp:sp>
    <dsp:sp modelId="{F6BF9EE2-1578-415F-9D6F-BFF3A4C6894E}">
      <dsp:nvSpPr>
        <dsp:cNvPr id="0" name=""/>
        <dsp:cNvSpPr/>
      </dsp:nvSpPr>
      <dsp:spPr>
        <a:xfrm>
          <a:off x="3388875" y="115660"/>
          <a:ext cx="3012822" cy="3012779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VCID</a:t>
          </a:r>
        </a:p>
      </dsp:txBody>
      <dsp:txXfrm>
        <a:off x="3830093" y="556871"/>
        <a:ext cx="2130386" cy="2130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5430E-2B38-4223-A36D-71B00404287A}">
      <dsp:nvSpPr>
        <dsp:cNvPr id="0" name=""/>
        <dsp:cNvSpPr/>
      </dsp:nvSpPr>
      <dsp:spPr>
        <a:xfrm>
          <a:off x="1074969" y="142293"/>
          <a:ext cx="3012822" cy="3012779"/>
        </a:xfrm>
        <a:prstGeom prst="ellipse">
          <a:avLst/>
        </a:prstGeom>
        <a:solidFill>
          <a:srgbClr val="FFC1C1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HAND</a:t>
          </a:r>
        </a:p>
      </dsp:txBody>
      <dsp:txXfrm>
        <a:off x="1516187" y="583504"/>
        <a:ext cx="2130386" cy="2130357"/>
      </dsp:txXfrm>
    </dsp:sp>
    <dsp:sp modelId="{2807D6FE-A7E2-4337-B3F0-F1E23D83F8C1}">
      <dsp:nvSpPr>
        <dsp:cNvPr id="0" name=""/>
        <dsp:cNvSpPr/>
      </dsp:nvSpPr>
      <dsp:spPr>
        <a:xfrm>
          <a:off x="2290218" y="2009356"/>
          <a:ext cx="3012822" cy="3012779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Alzheimer’s</a:t>
          </a:r>
        </a:p>
      </dsp:txBody>
      <dsp:txXfrm>
        <a:off x="2731436" y="2450567"/>
        <a:ext cx="2130386" cy="2130357"/>
      </dsp:txXfrm>
    </dsp:sp>
    <dsp:sp modelId="{F6BF9EE2-1578-415F-9D6F-BFF3A4C6894E}">
      <dsp:nvSpPr>
        <dsp:cNvPr id="0" name=""/>
        <dsp:cNvSpPr/>
      </dsp:nvSpPr>
      <dsp:spPr>
        <a:xfrm>
          <a:off x="3388875" y="115660"/>
          <a:ext cx="3012822" cy="3012779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VCID</a:t>
          </a:r>
        </a:p>
      </dsp:txBody>
      <dsp:txXfrm>
        <a:off x="3830093" y="556871"/>
        <a:ext cx="2130386" cy="2130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D25B4-EF66-48FB-A52C-9692310949C8}">
      <dsp:nvSpPr>
        <dsp:cNvPr id="0" name=""/>
        <dsp:cNvSpPr/>
      </dsp:nvSpPr>
      <dsp:spPr>
        <a:xfrm>
          <a:off x="647800" y="316188"/>
          <a:ext cx="1253103" cy="1124227"/>
        </a:xfrm>
        <a:prstGeom prst="upArrow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D258F3-5D7D-4E9B-98FE-78DAEBB8148B}">
      <dsp:nvSpPr>
        <dsp:cNvPr id="0" name=""/>
        <dsp:cNvSpPr/>
      </dsp:nvSpPr>
      <dsp:spPr>
        <a:xfrm>
          <a:off x="500863" y="162990"/>
          <a:ext cx="752837" cy="10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0" rIns="355600" bIns="3556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/>
        </a:p>
      </dsp:txBody>
      <dsp:txXfrm>
        <a:off x="500863" y="162990"/>
        <a:ext cx="752837" cy="1063091"/>
      </dsp:txXfrm>
    </dsp:sp>
    <dsp:sp modelId="{41CE0C39-E6BB-4CEA-8C09-4BBF9C7F3ECF}">
      <dsp:nvSpPr>
        <dsp:cNvPr id="0" name=""/>
        <dsp:cNvSpPr/>
      </dsp:nvSpPr>
      <dsp:spPr>
        <a:xfrm>
          <a:off x="1868159" y="1209031"/>
          <a:ext cx="1253103" cy="1124227"/>
        </a:xfrm>
        <a:prstGeom prst="downArrow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5E4C7-7B83-49C1-AAFA-72B6C1A4F0F1}">
      <dsp:nvSpPr>
        <dsp:cNvPr id="0" name=""/>
        <dsp:cNvSpPr/>
      </dsp:nvSpPr>
      <dsp:spPr>
        <a:xfrm>
          <a:off x="2491837" y="1175383"/>
          <a:ext cx="1305445" cy="112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0" rIns="376936" bIns="376936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2491837" y="1175383"/>
        <a:ext cx="1305445" cy="112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5.6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5.6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9.7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0 149,'10'0,"-1"0,1 0,-1 0,1 1,-1 0,18 5,-25-5,1 0,-1 0,1 1,-1-1,0 1,0-1,1 1,-1 0,0 0,-1 0,1 0,0 0,0 0,-1 0,1 0,-1 1,0-1,0 1,0-1,0 1,0-1,0 1,-1 0,0-1,1 5,-1 0,0 1,0-1,0 1,-1-1,-1 0,1 0,-1 1,0-1,-1 0,-6 12,2-5,-1-1,0 0,-1 0,-12 12,21-25,0 0,0 0,0 0,0 0,0 0,0 0,0-1,-1 1,1 0,0 0,0 0,0 0,0 0,0 0,0 0,0-1,0 1,0 0,0 0,-1 0,1 0,0 0,0 0,0 0,0 0,0 0,0 0,0 0,-1 0,1 0,0 0,0 0,0 0,0 0,0 0,0 0,-1 0,1 0,0 0,0 0,0 0,0 0,0 0,0 0,-1 0,1 0,0 0,0 0,0 0,0 0,0 0,0 1,0-1,0 0,0 0,-1 0,1 0,0 0,0 0,0 0,0 1,0-1,3-19,10-26,75-224,-87 266,0 0,1-1,0 1,0 0,0 0,0 0,0 0,0 0,1 0,0 1,-1-1,1 1,0-1,6-2,-7 4,-1 0,1 1,0-1,-1 1,1-1,0 1,-1 0,1-1,0 1,-1 0,1 0,0 0,-1 1,1-1,0 0,-1 1,1-1,-1 1,1-1,0 1,-1 0,1 0,-1-1,0 1,1 0,-1 0,0 1,1-1,-1 0,0 0,0 1,0-1,1 3,9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13.0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265 0,'1'82,"-3"92,2-169,0-1,-1 1,0-1,1 1,-2-1,1 0,0 1,-1-1,0 0,0 0,0 0,0 0,-1 0,0-1,1 1,-1-1,-1 0,-3 4,2-4,-1 0,0 0,0 0,0-1,0 0,0 0,-1-1,1 1,0-1,-1-1,-12 1,8-1,1 1,-1-2,1 0,-1 0,-20-5,28 5,0 0,0-1,1 1,-1-1,0 1,0-1,1 0,-1 0,1 0,0-1,0 1,0 0,0-1,0 0,0 1,0-1,1 0,-1 0,1 0,0 0,0 0,0 0,0-6,-2-14,1-1,1 1,1-1,5-42,-4 62,-1 1,1 0,-1 0,1 0,0 0,0 0,0 0,1 1,-1-1,1 0,0 0,-1 1,1-1,0 1,0 0,1 0,-1-1,0 1,1 0,-1 1,1-1,0 0,5-1,1 0,-1 1,1 0,0 0,0 1,0 0,18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5.6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9.7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0 149,'10'0,"-1"0,1 0,-1 0,1 1,-1 0,18 5,-25-5,1 0,-1 0,1 1,-1-1,0 1,0-1,1 1,-1 0,0 0,-1 0,1 0,0 0,0 0,-1 0,1 0,-1 1,0-1,0 1,0-1,0 1,0-1,0 1,-1 0,0-1,1 5,-1 0,0 1,0-1,0 1,-1-1,-1 0,1 0,-1 1,0-1,-1 0,-6 12,2-5,-1-1,0 0,-1 0,-12 12,21-25,0 0,0 0,0 0,0 0,0 0,0 0,0-1,-1 1,1 0,0 0,0 0,0 0,0 0,0 0,0 0,0-1,0 1,0 0,0 0,-1 0,1 0,0 0,0 0,0 0,0 0,0 0,0 0,0 0,-1 0,1 0,0 0,0 0,0 0,0 0,0 0,0 0,-1 0,1 0,0 0,0 0,0 0,0 0,0 0,0 0,-1 0,1 0,0 0,0 0,0 0,0 0,0 0,0 1,0-1,0 0,0 0,-1 0,1 0,0 0,0 0,0 0,0 1,0-1,3-19,10-26,75-224,-87 266,0 0,1-1,0 1,0 0,0 0,0 0,0 0,0 0,1 0,0 1,-1-1,1 1,0-1,6-2,-7 4,-1 0,1 1,0-1,-1 1,1-1,0 1,-1 0,1-1,0 1,-1 0,1 0,0 0,-1 1,1-1,0 0,-1 1,1-1,-1 1,1-1,0 1,-1 0,1 0,-1-1,0 1,1 0,-1 0,0 1,1-1,-1 0,0 0,0 1,0-1,1 3,9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13.0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265 0,'1'82,"-3"92,2-169,0-1,-1 1,0-1,1 1,-2-1,1 0,0 1,-1-1,0 0,0 0,0 0,0 0,-1 0,0-1,1 1,-1-1,-1 0,-3 4,2-4,-1 0,0 0,0 0,0-1,0 0,0 0,-1-1,1 1,0-1,-1-1,-12 1,8-1,1 1,-1-2,1 0,-1 0,-20-5,28 5,0 0,0-1,1 1,-1-1,0 1,0-1,1 0,-1 0,1 0,0-1,0 1,0 0,0-1,0 0,0 1,0-1,1 0,-1 0,1 0,0 0,0 0,0 0,0-6,-2-14,1-1,1 1,1-1,5-42,-4 62,-1 1,1 0,-1 0,1 0,0 0,0 0,0 0,1 1,-1-1,1 0,0 0,-1 1,1-1,0 1,0 0,1 0,-1-1,0 1,1 0,-1 1,1-1,0 0,5-1,1 0,-1 1,1 0,0 0,0 1,0 0,18 1,1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5.6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9.7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0 149,'10'0,"-1"0,1 0,-1 0,1 1,-1 0,18 5,-25-5,1 0,-1 0,1 1,-1-1,0 1,0-1,1 1,-1 0,0 0,-1 0,1 0,0 0,0 0,-1 0,1 0,-1 1,0-1,0 1,0-1,0 1,0-1,0 1,-1 0,0-1,1 5,-1 0,0 1,0-1,0 1,-1-1,-1 0,1 0,-1 1,0-1,-1 0,-6 12,2-5,-1-1,0 0,-1 0,-12 12,21-25,0 0,0 0,0 0,0 0,0 0,0 0,0-1,-1 1,1 0,0 0,0 0,0 0,0 0,0 0,0 0,0-1,0 1,0 0,0 0,-1 0,1 0,0 0,0 0,0 0,0 0,0 0,0 0,0 0,-1 0,1 0,0 0,0 0,0 0,0 0,0 0,0 0,-1 0,1 0,0 0,0 0,0 0,0 0,0 0,0 0,-1 0,1 0,0 0,0 0,0 0,0 0,0 0,0 1,0-1,0 0,0 0,-1 0,1 0,0 0,0 0,0 0,0 1,0-1,3-19,10-26,75-224,-87 266,0 0,1-1,0 1,0 0,0 0,0 0,0 0,0 0,1 0,0 1,-1-1,1 1,0-1,6-2,-7 4,-1 0,1 1,0-1,-1 1,1-1,0 1,-1 0,1-1,0 1,-1 0,1 0,0 0,-1 1,1-1,0 0,-1 1,1-1,-1 1,1-1,0 1,-1 0,1 0,-1-1,0 1,1 0,-1 0,0 1,1-1,-1 0,0 0,0 1,0-1,1 3,9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13.0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265 0,'1'82,"-3"92,2-169,0-1,-1 1,0-1,1 1,-2-1,1 0,0 1,-1-1,0 0,0 0,0 0,0 0,-1 0,0-1,1 1,-1-1,-1 0,-3 4,2-4,-1 0,0 0,0 0,0-1,0 0,0 0,-1-1,1 1,0-1,-1-1,-12 1,8-1,1 1,-1-2,1 0,-1 0,-20-5,28 5,0 0,0-1,1 1,-1-1,0 1,0-1,1 0,-1 0,1 0,0-1,0 1,0 0,0-1,0 0,0 1,0-1,1 0,-1 0,1 0,0 0,0 0,0 0,0-6,-2-14,1-1,1 1,1-1,5-42,-4 62,-1 1,1 0,-1 0,1 0,0 0,0 0,0 0,1 1,-1-1,1 0,0 0,-1 1,1-1,0 1,0 0,1 0,-1-1,0 1,1 0,-1 1,1-1,0 0,5-1,1 0,-1 1,1 0,0 0,0 1,0 0,18 1,1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9.7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0 149,'10'0,"-1"0,1 0,-1 0,1 1,-1 0,18 5,-25-5,1 0,-1 0,1 1,-1-1,0 1,0-1,1 1,-1 0,0 0,-1 0,1 0,0 0,0 0,-1 0,1 0,-1 1,0-1,0 1,0-1,0 1,0-1,0 1,-1 0,0-1,1 5,-1 0,0 1,0-1,0 1,-1-1,-1 0,1 0,-1 1,0-1,-1 0,-6 12,2-5,-1-1,0 0,-1 0,-12 12,21-25,0 0,0 0,0 0,0 0,0 0,0 0,0-1,-1 1,1 0,0 0,0 0,0 0,0 0,0 0,0 0,0-1,0 1,0 0,0 0,-1 0,1 0,0 0,0 0,0 0,0 0,0 0,0 0,0 0,-1 0,1 0,0 0,0 0,0 0,0 0,0 0,0 0,-1 0,1 0,0 0,0 0,0 0,0 0,0 0,0 0,-1 0,1 0,0 0,0 0,0 0,0 0,0 0,0 1,0-1,0 0,0 0,-1 0,1 0,0 0,0 0,0 0,0 1,0-1,3-19,10-26,75-224,-87 266,0 0,1-1,0 1,0 0,0 0,0 0,0 0,0 0,1 0,0 1,-1-1,1 1,0-1,6-2,-7 4,-1 0,1 1,0-1,-1 1,1-1,0 1,-1 0,1-1,0 1,-1 0,1 0,0 0,-1 1,1-1,0 0,-1 1,1-1,-1 1,1-1,0 1,-1 0,1 0,-1-1,0 1,1 0,-1 0,0 1,1-1,-1 0,0 0,0 1,0-1,1 3,9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13.0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265 0,'1'82,"-3"92,2-169,0-1,-1 1,0-1,1 1,-2-1,1 0,0 1,-1-1,0 0,0 0,0 0,0 0,-1 0,0-1,1 1,-1-1,-1 0,-3 4,2-4,-1 0,0 0,0 0,0-1,0 0,0 0,-1-1,1 1,0-1,-1-1,-12 1,8-1,1 1,-1-2,1 0,-1 0,-20-5,28 5,0 0,0-1,1 1,-1-1,0 1,0-1,1 0,-1 0,1 0,0-1,0 1,0 0,0-1,0 0,0 1,0-1,1 0,-1 0,1 0,0 0,0 0,0 0,0-6,-2-14,1-1,1 1,1-1,5-42,-4 62,-1 1,1 0,-1 0,1 0,0 0,0 0,0 0,1 1,-1-1,1 0,0 0,-1 1,1-1,0 1,0 0,1 0,-1-1,0 1,1 0,-1 1,1-1,0 0,5-1,1 0,-1 1,1 0,0 0,0 1,0 0,18 1,1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5.6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9.7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0 149,'10'0,"-1"0,1 0,-1 0,1 1,-1 0,18 5,-25-5,1 0,-1 0,1 1,-1-1,0 1,0-1,1 1,-1 0,0 0,-1 0,1 0,0 0,0 0,-1 0,1 0,-1 1,0-1,0 1,0-1,0 1,0-1,0 1,-1 0,0-1,1 5,-1 0,0 1,0-1,0 1,-1-1,-1 0,1 0,-1 1,0-1,-1 0,-6 12,2-5,-1-1,0 0,-1 0,-12 12,21-25,0 0,0 0,0 0,0 0,0 0,0 0,0-1,-1 1,1 0,0 0,0 0,0 0,0 0,0 0,0 0,0-1,0 1,0 0,0 0,-1 0,1 0,0 0,0 0,0 0,0 0,0 0,0 0,0 0,-1 0,1 0,0 0,0 0,0 0,0 0,0 0,0 0,-1 0,1 0,0 0,0 0,0 0,0 0,0 0,0 0,-1 0,1 0,0 0,0 0,0 0,0 0,0 0,0 1,0-1,0 0,0 0,-1 0,1 0,0 0,0 0,0 0,0 1,0-1,3-19,10-26,75-224,-87 266,0 0,1-1,0 1,0 0,0 0,0 0,0 0,0 0,1 0,0 1,-1-1,1 1,0-1,6-2,-7 4,-1 0,1 1,0-1,-1 1,1-1,0 1,-1 0,1-1,0 1,-1 0,1 0,0 0,-1 1,1-1,0 0,-1 1,1-1,-1 1,1-1,0 1,-1 0,1 0,-1-1,0 1,1 0,-1 0,0 1,1-1,-1 0,0 0,0 1,0-1,1 3,9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13.0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265 0,'1'82,"-3"92,2-169,0-1,-1 1,0-1,1 1,-2-1,1 0,0 1,-1-1,0 0,0 0,0 0,0 0,-1 0,0-1,1 1,-1-1,-1 0,-3 4,2-4,-1 0,0 0,0 0,0-1,0 0,0 0,-1-1,1 1,0-1,-1-1,-12 1,8-1,1 1,-1-2,1 0,-1 0,-20-5,28 5,0 0,0-1,1 1,-1-1,0 1,0-1,1 0,-1 0,1 0,0-1,0 1,0 0,0-1,0 0,0 1,0-1,1 0,-1 0,1 0,0 0,0 0,0 0,0-6,-2-14,1-1,1 1,1-1,5-42,-4 62,-1 1,1 0,-1 0,1 0,0 0,0 0,0 0,1 1,-1-1,1 0,0 0,-1 1,1-1,0 1,0 0,1 0,-1-1,0 1,1 0,-1 1,1-1,0 0,5-1,1 0,-1 1,1 0,0 0,0 1,0 0,18 1,1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5.6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09.73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0 149,'10'0,"-1"0,1 0,-1 0,1 1,-1 0,18 5,-25-5,1 0,-1 0,1 1,-1-1,0 1,0-1,1 1,-1 0,0 0,-1 0,1 0,0 0,0 0,-1 0,1 0,-1 1,0-1,0 1,0-1,0 1,0-1,0 1,-1 0,0-1,1 5,-1 0,0 1,0-1,0 1,-1-1,-1 0,1 0,-1 1,0-1,-1 0,-6 12,2-5,-1-1,0 0,-1 0,-12 12,21-25,0 0,0 0,0 0,0 0,0 0,0 0,0-1,-1 1,1 0,0 0,0 0,0 0,0 0,0 0,0 0,0-1,0 1,0 0,0 0,-1 0,1 0,0 0,0 0,0 0,0 0,0 0,0 0,0 0,-1 0,1 0,0 0,0 0,0 0,0 0,0 0,0 0,-1 0,1 0,0 0,0 0,0 0,0 0,0 0,0 0,-1 0,1 0,0 0,0 0,0 0,0 0,0 0,0 1,0-1,0 0,0 0,-1 0,1 0,0 0,0 0,0 0,0 1,0-1,3-19,10-26,75-224,-87 266,0 0,1-1,0 1,0 0,0 0,0 0,0 0,0 0,1 0,0 1,-1-1,1 1,0-1,6-2,-7 4,-1 0,1 1,0-1,-1 1,1-1,0 1,-1 0,1-1,0 1,-1 0,1 0,0 0,-1 1,1-1,0 0,-1 1,1-1,-1 1,1-1,0 1,-1 0,1 0,-1-1,0 1,1 0,-1 0,0 1,1-1,-1 0,0 0,0 1,0-1,1 3,9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6T19:37:13.0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265 0,'1'82,"-3"92,2-169,0-1,-1 1,0-1,1 1,-2-1,1 0,0 1,-1-1,0 0,0 0,0 0,0 0,-1 0,0-1,1 1,-1-1,-1 0,-3 4,2-4,-1 0,0 0,0 0,0-1,0 0,0 0,-1-1,1 1,0-1,-1-1,-12 1,8-1,1 1,-1-2,1 0,-1 0,-20-5,28 5,0 0,0-1,1 1,-1-1,0 1,0-1,1 0,-1 0,1 0,0-1,0 1,0 0,0-1,0 0,0 1,0-1,1 0,-1 0,1 0,0 0,0 0,0 0,0-6,-2-14,1-1,1 1,1-1,5-42,-4 62,-1 1,1 0,-1 0,1 0,0 0,0 0,0 0,1 1,-1-1,1 0,0 0,-1 1,1-1,0 1,0 0,1 0,-1-1,0 1,1 0,-1 1,1-1,0 0,5-1,1 0,-1 1,1 0,0 0,0 1,0 0,18 1,1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E5DB1-78E0-4E1A-901D-B4AFCBB3A6DB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D27C8-1619-4BAC-9694-2E28D02C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8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4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7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31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4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1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2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21E38-4661-4D0D-9071-F32A3139DE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90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3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6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6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7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1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9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0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2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56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2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Rate per 1,000 persons with diagnosed HIV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0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9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1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0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7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46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1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455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69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3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250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7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72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21E38-4661-4D0D-9071-F32A3139DE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878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641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26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MJS: could this be a figure?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0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3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35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92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6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89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12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65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69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374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7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32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D27C8-1619-4BAC-9694-2E28D02C06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F988-B9E4-4E95-B0DC-2F117FCD4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291F0-09C9-4137-BD3A-260EBA97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E1D9A-CDF4-4A76-8934-F1EB371B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E6-271E-5248-A47A-88130BFA9BCD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216C8-2183-449F-9F30-DE59D03B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2246B-CE47-432C-AE8A-3C86BBAF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FFD4-F608-4629-A372-AECFE916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F6F1D-43FB-4465-B0A5-B4D262FBB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FBB46-F177-4D90-9700-9AB517EE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2147-254B-5E47-9041-6CBAFCF4D238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44986-2A65-4C93-8B84-9FEAAE68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B869-97A4-4392-A729-4063F5C4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D46E3-7662-4ED9-87A2-EB67D48D6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A3AC8-7520-48BA-8247-DA189A75D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F6C7C-97F0-4C98-A1C3-6489292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8DF5-08DB-AD45-8592-84FA02079C9B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E4F7-E11C-44BC-9503-B569F5F1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9B63D-A1C1-4969-8A0C-1044F613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9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F8287-11BE-4923-89B8-A62F7DDA2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0893-B80B-4486-9C3F-D540BE155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2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3202-B033-4B4F-B0E6-8EF436D9A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4E636-27AC-4641-B774-FA10AA66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00D9B-8865-4E57-B22B-0D24B430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A49A1-C2E8-41E2-967F-D8515002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F641D-73A0-491C-8C09-42352521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2D56-0625-49D4-8D1D-B5479E4A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4D58C-9C6F-419E-9238-EF008C8A7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9FF75-F26C-41BA-AC52-9B623C27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D960F-DB62-4613-8EC2-54C56F86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1A9C8-35C5-418D-AD4C-568458E0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ED5C-4020-4EF4-AE4B-62B5A81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BA180-773D-4F51-BF77-907124E5A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0A7CE-A149-4FA7-BE58-331FB2DD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75F8-D8D4-4CFF-A543-6DF1083C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2FF-4AAE-4DF4-A866-5AA9CED9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0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A68-5E75-4C14-ADC0-8B6E2CCF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89B5F-BFDA-4949-92DE-D875E1AEF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BA61A-B03F-4175-B0C8-DA9E56CDD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5423C-C697-4ECE-8CE4-7BF858CC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69F09-C39D-476E-86BD-7552442F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9E3E-0B6C-4D1D-B146-99299DA3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2BB3-D9A7-4540-A408-615B4BAD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A791-EEC1-4CBE-BC0E-7E2F04D5A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64429-96D5-4B39-AD17-A0E6F8482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75889-73F8-4525-90E5-EDA23987E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2626A7-0CF0-4969-AEAC-046849563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94FB1-AB10-40C8-8BE9-DC5EDC6A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585394-2E49-4D61-B1E5-A168D255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D0EAE2-E855-448D-A80F-06D6D3DC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7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9A39-4A7A-46CD-82C4-282826FA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2A2AB-B412-45BD-8301-33B26551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CC6D0-945F-4260-BBA5-C95A4605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5DCFF-4BA7-40E6-8226-65F12C4C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A992-EA68-46A5-83AC-90E943FC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C694-82A5-4927-99EB-185F2C2D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45A4-44DE-4DB5-8095-F22F9DA0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DFDB-CF80-0A45-9C91-F5A72A1FAB0D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35588-065F-4860-8E8A-560BD8BA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8F199-42AD-4CB4-A299-7A67D066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47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B58B9-A24A-48D6-A73F-AC7511C7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CFEBA-0BD5-434D-8E8B-6AD5FD78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EE5FC-C354-4D3C-A56C-7FAE66C7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78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95EE-A3EA-4A79-8FD2-B2923451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929B-C5DE-4ED7-BC47-C54AB9320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A01C6-193D-4A28-817B-164262E8A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E7B0-BDFA-4BB0-8248-9C508356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74044-5F9E-4683-93EF-E894E223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12D4C-388A-4077-AD74-CB43BA24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66FA-EAF3-40FD-AB3C-8B6D8A43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4BAEF-F7CE-4467-BDDD-D539AF7AF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DEFD9-4DBE-45DC-9185-2B03D4CB0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685F8-2C00-40B2-BB07-B97553D2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C1A20-6C19-40A3-B5DF-6FB2D644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C485F-3780-446A-8EE8-AA86CCCA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29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9F14-C397-433E-96F4-F4D9CA01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F582B-BF89-41FC-ADD4-48C1A61A0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65211-5FF2-4BFA-BE53-987B69E7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629A-21E9-45CB-B85A-7A7E3A68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D36D2-3B7C-4D4A-AFA7-FF9CD197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7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1532F-31B8-4E0E-91A1-69DA2FECB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13ECD-FDB2-411F-B066-99593BD69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90A8C-0884-44D5-9110-47D18058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6FBBA-6A83-4E27-BBDA-F190144E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832D9-D3FB-4231-8D5B-C2584CB7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80E9-89A4-4AE5-9504-6DA8BCA1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2EC74-2147-40F6-9583-74EB2A7B3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80A80-E3F6-4D20-88BB-81C56364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90B0-2EFF-8C47-B49C-9868CC9688B5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02A9-7895-49D8-9B27-DD53D7F8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64409-F952-49CE-B826-14167F09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706A-BB8B-41F0-8B83-DA19D387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7CBF-4ABD-4B3E-A68C-A5E6D3D97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995B6-9E87-4EE6-A744-BEBC0C4BA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7D650-44A6-44D6-9671-B037E1E6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7B63-F1E7-F14F-98A4-8EB8C3EB83B9}" type="datetime1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B4360-8367-413E-9FA2-C4E24C7B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CC015-4FEA-498C-88AF-3A308FA7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7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CA52-A011-4376-AE1D-0715917A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03D97-7B02-4DD1-BE90-B1450ACC4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354EC-F086-4568-8714-3DDCC0EB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E7460-D063-4EB7-813C-3795DB190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64D35-FEFF-4548-B105-39CAE7FDE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1E0C9-4EDC-483D-9391-61CA564B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E261-3EE0-514B-8F7F-63F7B509BD5C}" type="datetime1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B1F26-CD42-444E-987A-FB5403CF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59AC6-4E79-420D-94A0-14F5D3C8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BA09-22E2-428A-AF2B-40A43704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50EFF-A472-44BC-A004-4374CF9F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DDC7-5187-F948-941A-E8316870EBC8}" type="datetime1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9DCBF-78CD-4405-8D32-37EB8750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6D039-FFB5-44A7-8F3A-6B3B3A6C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3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B8EFF-C76F-499B-AEA8-4C931107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E56-7813-3843-AD42-075E07AFC503}" type="datetime1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CED81-FEB3-4EC5-B079-C9267BB1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DAFB0-29F2-4A5B-A618-51252513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134C-5384-4187-A6CF-DDA29E92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21D55-0257-46FC-9C23-91C13B426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62FDB-09D2-486D-BF68-04DC77545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228E9-6AE0-4BC8-9800-7CF6604F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AFB7-8749-504F-A78E-0D1634660E74}" type="datetime1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35FC-478D-4A75-B222-38318DCA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BC619-C42D-4B6F-83FC-28A8521C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4441-75C1-4520-9DD3-5B48D060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E9F26-3286-4175-9BC9-0E574E3D3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08CB9-444F-466A-852B-9BA12B7BF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EF299-0E6B-4324-AD35-F1A74F05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3E91-12B0-FE4E-B3FD-394AE1702C15}" type="datetime1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C15F9-B868-4CA3-AAAC-D5F7FB0D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7DAC1-4979-4C40-B8F6-FF1279C5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48560-B48F-45CF-B8C2-411E0747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8EF05-6DD0-4A3E-94FA-848544EE4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75F63-8337-449A-A24A-F047D0372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6B01-947A-2D4A-91A0-B642E7A2725C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2C2DB-DD1D-4AEC-A280-D2A9140F7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16E2E-2B84-4D86-8257-078312E91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415E-4725-46B8-A330-C9FBC191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3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EDCF8628-148E-4E6C-A645-E2BA5BEDD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CEA0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789C5-AA9B-4629-B415-1C188135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6BFE0-52A4-4DD5-9DE4-0A17F08C4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7E2D-7A30-453B-8951-E241F15B7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2DA11-DE85-469D-8F78-A3603EE20C05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CFBA4-E943-4556-8AB5-9D2A36A77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BF64-0333-4DA7-BF9F-9B8A039D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59F22-C771-470F-8ECB-9A505C15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1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90.png"/><Relationship Id="rId10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diagramColors" Target="../diagrams/colors1.xml"/><Relationship Id="rId7" Type="http://schemas.openxmlformats.org/officeDocument/2006/relationships/image" Target="NULL"/><Relationship Id="rId12" Type="http://schemas.openxmlformats.org/officeDocument/2006/relationships/diagramQuickStyle" Target="../diagrams/quickStyle1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diagramLayout" Target="../diagrams/layout1.xml"/><Relationship Id="rId5" Type="http://schemas.openxmlformats.org/officeDocument/2006/relationships/image" Target="NULL"/><Relationship Id="rId10" Type="http://schemas.openxmlformats.org/officeDocument/2006/relationships/diagramData" Target="../diagrams/data1.xml"/><Relationship Id="rId9" Type="http://schemas.openxmlformats.org/officeDocument/2006/relationships/image" Target="NULL"/><Relationship Id="rId14" Type="http://schemas.microsoft.com/office/2007/relationships/diagramDrawing" Target="../diagrams/drawing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diagramColors" Target="../diagrams/colors2.xml"/><Relationship Id="rId7" Type="http://schemas.openxmlformats.org/officeDocument/2006/relationships/image" Target="NULL"/><Relationship Id="rId12" Type="http://schemas.openxmlformats.org/officeDocument/2006/relationships/diagramQuickStyle" Target="../diagrams/quickStyle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diagramLayout" Target="../diagrams/layout2.xml"/><Relationship Id="rId5" Type="http://schemas.openxmlformats.org/officeDocument/2006/relationships/image" Target="NULL"/><Relationship Id="rId10" Type="http://schemas.openxmlformats.org/officeDocument/2006/relationships/diagramData" Target="../diagrams/data2.xml"/><Relationship Id="rId9" Type="http://schemas.openxmlformats.org/officeDocument/2006/relationships/image" Target="NULL"/><Relationship Id="rId14" Type="http://schemas.microsoft.com/office/2007/relationships/diagramDrawing" Target="../diagrams/drawing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10.xml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9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7" Type="http://schemas.openxmlformats.org/officeDocument/2006/relationships/image" Target="../media/image10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90.png"/><Relationship Id="rId9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customXml" Target="../ink/ink16.xml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90.png"/><Relationship Id="rId9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0.svg"/><Relationship Id="rId5" Type="http://schemas.openxmlformats.org/officeDocument/2006/relationships/diagramData" Target="../diagrams/data3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8.svg"/><Relationship Id="rId9" Type="http://schemas.microsoft.com/office/2007/relationships/diagramDrawing" Target="../diagrams/drawing3.xml"/><Relationship Id="rId1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ehyle@mgh.harvard.edu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gh_logo">
            <a:extLst>
              <a:ext uri="{FF2B5EF4-FFF2-40B4-BE49-F238E27FC236}">
                <a16:creationId xmlns:a16="http://schemas.microsoft.com/office/drawing/2014/main" id="{6B7D04CC-0AAF-4C08-8F8D-E9ACB9C0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63" y="5492441"/>
            <a:ext cx="1024470" cy="11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 result for harvard medical school crest">
            <a:extLst>
              <a:ext uri="{FF2B5EF4-FFF2-40B4-BE49-F238E27FC236}">
                <a16:creationId xmlns:a16="http://schemas.microsoft.com/office/drawing/2014/main" id="{2107ED2C-7D1F-411B-B29A-95FA51E0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73" y="5513687"/>
            <a:ext cx="1024469" cy="11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027BFA-3458-421D-9146-1E2DE7975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4303" t="9111" r="6849"/>
          <a:stretch/>
        </p:blipFill>
        <p:spPr bwMode="auto">
          <a:xfrm>
            <a:off x="9941545" y="94034"/>
            <a:ext cx="2250456" cy="1431726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6FF8AB-7F61-463B-8534-C471C05297F6}"/>
              </a:ext>
            </a:extLst>
          </p:cNvPr>
          <p:cNvSpPr/>
          <p:nvPr/>
        </p:nvSpPr>
        <p:spPr>
          <a:xfrm>
            <a:off x="1862796" y="6260332"/>
            <a:ext cx="8509697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i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Funded by: NIA R01AG069575, the Jerome and Celia Reich HIV Scholar Award, HU CFAR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6FC3811E-AFF8-4924-A790-6E80A349E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437" y="3295117"/>
            <a:ext cx="6601763" cy="204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lnSpc>
                <a:spcPct val="70000"/>
              </a:lnSpc>
              <a:spcBef>
                <a:spcPct val="20000"/>
              </a:spcBef>
              <a:defRPr/>
            </a:pPr>
            <a:endParaRPr lang="en-US" sz="2000" u="sng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P. Hyle, MD MSc</a:t>
            </a: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Infectious Diseases</a:t>
            </a: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General Hospital</a:t>
            </a: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Associate Professor of Medicine</a:t>
            </a:r>
            <a:endParaRPr lang="en-US" sz="2400" b="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Harvard Medical School</a:t>
            </a: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0" ker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E6909B8F-2472-4408-BD83-4DC03974E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093" y="3326538"/>
            <a:ext cx="8153400" cy="0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8103E-9F03-4A38-AD2E-E4DAC51F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10127" r="3999" b="13924"/>
          <a:stretch>
            <a:fillRect/>
          </a:stretch>
        </p:blipFill>
        <p:spPr bwMode="auto">
          <a:xfrm>
            <a:off x="0" y="94034"/>
            <a:ext cx="1862796" cy="13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287AC77D-571A-4F83-ABAE-12727079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52" y="1795249"/>
            <a:ext cx="9212783" cy="16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kern="0">
                <a:latin typeface="Arial" panose="020B0604020202020204" pitchFamily="34" charset="0"/>
                <a:cs typeface="Arial" panose="020B0604020202020204" pitchFamily="34" charset="0"/>
              </a:rPr>
              <a:t>People Aging with HIV in the US:</a:t>
            </a:r>
          </a:p>
          <a:p>
            <a:pPr>
              <a:defRPr/>
            </a:pPr>
            <a:r>
              <a:rPr lang="en-US" sz="4000" b="1" kern="0">
                <a:latin typeface="Arial" panose="020B0604020202020204" pitchFamily="34" charset="0"/>
                <a:cs typeface="Arial" panose="020B0604020202020204" pitchFamily="34" charset="0"/>
              </a:rPr>
              <a:t>A Simulation Modeling Approach</a:t>
            </a:r>
          </a:p>
        </p:txBody>
      </p:sp>
    </p:spTree>
    <p:extLst>
      <p:ext uri="{BB962C8B-B14F-4D97-AF65-F5344CB8AC3E}">
        <p14:creationId xmlns:p14="http://schemas.microsoft.com/office/powerpoint/2010/main" val="307439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89D4-F87C-44D2-93A1-E513E50B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296457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can we do in simulation modeling?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CEDEB-56E4-44FD-9623-FB225823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783944"/>
            <a:ext cx="9823882" cy="4530725"/>
          </a:xfrm>
        </p:spPr>
        <p:txBody>
          <a:bodyPr>
            <a:normAutofit lnSpcReduction="10000"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Use existing data to project longer-term clinical and economic outcomes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Investigate the impact of uncertainty in data on outcomes of interest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Examine which parameters have the greatest influence on outcomes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Estimate the value of specific interventions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5642-8F02-D396-81C0-56838336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10</a:t>
            </a:fld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7E861054-5C1C-427B-A7AE-42234C942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36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B41B5-C62A-F643-DF10-24192002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9696DB-2D4D-49F0-837F-4AAA765D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7" y="2732087"/>
            <a:ext cx="11468099" cy="10588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“All models are wrong, but some are useful.”</a:t>
            </a:r>
          </a:p>
          <a:p>
            <a:pPr marL="0" indent="0" algn="ctr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– George Box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7FE0A1C8-19E1-41BA-BC63-DE264654BB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198" y="3638648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82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720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Cost-effectiveness of preventing AIDS complications (CEPAC) model*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78023-842B-4F09-96BB-3ECC74C2C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749814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>
                <a:latin typeface="Arial" charset="0"/>
              </a:rPr>
              <a:t>CEPAC is a simulation model of HIV disease and treatment that incorporates CD4, HIV RNA, ART, opportunistic infections, and age-associated comorbidities 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9FB00-EA3F-4260-B175-57A4F1A8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A0ED2F0-F07E-4164-A2A5-DB4EE1D3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353" y="6356350"/>
            <a:ext cx="4843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*Funded by NIAID, NIMH, NICHD, NIA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05641A92-81DC-4E05-A1B2-0611D3A385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2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720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Cost-effectiveness of preventing AIDS complications (CEPAC) model*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78023-842B-4F09-96BB-3ECC74C2C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749814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>
                <a:latin typeface="Arial" charset="0"/>
              </a:rPr>
              <a:t>CEPAC is a simulation model of HIV disease and treatment that incorporates CD4, HIV RNA, ART, opportunistic infections, and age-associated comorbidities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>
                <a:latin typeface="Arial" charset="0"/>
              </a:rPr>
              <a:t>Data are from public use datasets, observational cohorts, and clinical trials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9FB00-EA3F-4260-B175-57A4F1A8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A0ED2F0-F07E-4164-A2A5-DB4EE1D3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353" y="6356350"/>
            <a:ext cx="4843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*Funded by NIAID, NIMH, NICHD, NIA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05641A92-81DC-4E05-A1B2-0611D3A385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33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720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Cost-effectiveness of preventing AIDS complications (CEPAC) model*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78023-842B-4F09-96BB-3ECC74C2C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749814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>
                <a:latin typeface="Arial" charset="0"/>
              </a:rPr>
              <a:t>CEPAC is a simulation model of HIV disease and treatment that incorporates CD4, HIV RNA, ART, opportunistic infections, and age-associated comorbidities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>
                <a:latin typeface="Arial" charset="0"/>
              </a:rPr>
              <a:t>Data are from public use datasets, observational cohorts, and clinical trials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>
                <a:latin typeface="Arial" charset="0"/>
              </a:rPr>
              <a:t>Model outcomes are reported in projected life expectancy, detailed clinical outcomes, and costs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9FB00-EA3F-4260-B175-57A4F1A8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A0ED2F0-F07E-4164-A2A5-DB4EE1D3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353" y="6356350"/>
            <a:ext cx="4843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*Funded by NIAID, NIMH, NICHD, NIA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05641A92-81DC-4E05-A1B2-0611D3A385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US" sz="4400">
                <a:latin typeface="Arial" charset="0"/>
              </a:rPr>
              <a:t>The CEPAC microsimulation </a:t>
            </a:r>
            <a:r>
              <a:rPr lang="en-US">
                <a:latin typeface="Arial" charset="0"/>
              </a:rPr>
              <a:t>m</a:t>
            </a:r>
            <a:r>
              <a:rPr lang="en-US" sz="4400">
                <a:latin typeface="Arial" charset="0"/>
              </a:rPr>
              <a:t>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AB90-8EDD-4681-A6B3-97CB6F2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79057-1F94-4662-BFB0-D3E545633076}"/>
              </a:ext>
            </a:extLst>
          </p:cNvPr>
          <p:cNvGrpSpPr/>
          <p:nvPr/>
        </p:nvGrpSpPr>
        <p:grpSpPr>
          <a:xfrm>
            <a:off x="1695816" y="1553726"/>
            <a:ext cx="9048384" cy="3286628"/>
            <a:chOff x="304800" y="1219200"/>
            <a:chExt cx="8839200" cy="3369932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74FDC01-53C0-4A88-BD90-81017809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1660217"/>
              <a:ext cx="1944697" cy="180688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6956E20-AD36-498E-87B2-53FD3B7F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286000"/>
              <a:ext cx="1817688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Acute Clinical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Event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CE16091-69F6-40C8-B005-C39D67D60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86000"/>
              <a:ext cx="13366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F85B94C-AA1B-482C-8522-CD3DE2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590800"/>
              <a:ext cx="1268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65ECD4A-76D9-43B2-938B-21563975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1296" y="3354741"/>
              <a:ext cx="417513" cy="2682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18">
              <a:extLst>
                <a:ext uri="{FF2B5EF4-FFF2-40B4-BE49-F238E27FC236}">
                  <a16:creationId xmlns:a16="http://schemas.microsoft.com/office/drawing/2014/main" id="{A3448DF1-05AE-4567-8551-67F361A7F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33600" y="2667000"/>
              <a:ext cx="757238" cy="815975"/>
            </a:xfrm>
            <a:custGeom>
              <a:avLst/>
              <a:gdLst>
                <a:gd name="T0" fmla="*/ 11180900 w 35043"/>
                <a:gd name="T1" fmla="*/ 15366716 h 43200"/>
                <a:gd name="T2" fmla="*/ 16363020 w 35043"/>
                <a:gd name="T3" fmla="*/ 1674316 h 43200"/>
                <a:gd name="T4" fmla="*/ 10085938 w 35043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5043"/>
                <a:gd name="T10" fmla="*/ 0 h 43200"/>
                <a:gd name="T11" fmla="*/ 35043 w 3504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3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</a:path>
                <a:path w="35043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19">
              <a:extLst>
                <a:ext uri="{FF2B5EF4-FFF2-40B4-BE49-F238E27FC236}">
                  <a16:creationId xmlns:a16="http://schemas.microsoft.com/office/drawing/2014/main" id="{0BA349DC-D353-44F5-AFF3-92A721733B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83600" y="2438400"/>
              <a:ext cx="660400" cy="815975"/>
            </a:xfrm>
            <a:custGeom>
              <a:avLst/>
              <a:gdLst>
                <a:gd name="T0" fmla="*/ 11211393 w 30520"/>
                <a:gd name="T1" fmla="*/ 15366716 h 43200"/>
                <a:gd name="T2" fmla="*/ 14289915 w 30520"/>
                <a:gd name="T3" fmla="*/ 687856 h 43200"/>
                <a:gd name="T4" fmla="*/ 10113446 w 30520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0520"/>
                <a:gd name="T10" fmla="*/ 0 h 43200"/>
                <a:gd name="T11" fmla="*/ 30520 w 3052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0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</a:path>
                <a:path w="30520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4E7C1C88-9FC3-40B9-B7BF-25EC3A86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171" y="2950832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D3C49C9-5C2D-435A-A1B8-ABE29F89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19200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04FDA3D0-D6D0-4919-B05A-4AA8354C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1716344"/>
              <a:ext cx="1930409" cy="17507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908839-08E9-4A04-B672-5DA30187EC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00000">
              <a:off x="2243138" y="1990725"/>
              <a:ext cx="442912" cy="3714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81594AF-7287-42DE-96C6-3A71950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35" y="3547246"/>
              <a:ext cx="1200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Death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975B943D-5353-4C68-94D2-A36EA2DB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23" y="2638572"/>
            <a:ext cx="1488563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Chronic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6749960-09D9-407A-97AE-9126C62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18" y="2078611"/>
            <a:ext cx="147231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4825CFE1-FC55-4E6F-AF68-E9184F063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331" y="3540312"/>
            <a:ext cx="401392" cy="32513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CE1A80F5-2F12-476A-9738-8887269A3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US" sz="4400">
                <a:latin typeface="Arial" charset="0"/>
              </a:rPr>
              <a:t>The CEPAC microsimulation </a:t>
            </a:r>
            <a:r>
              <a:rPr lang="en-US">
                <a:latin typeface="Arial" charset="0"/>
              </a:rPr>
              <a:t>m</a:t>
            </a:r>
            <a:r>
              <a:rPr lang="en-US" sz="4400">
                <a:latin typeface="Arial" charset="0"/>
              </a:rPr>
              <a:t>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AB90-8EDD-4681-A6B3-97CB6F2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79057-1F94-4662-BFB0-D3E545633076}"/>
              </a:ext>
            </a:extLst>
          </p:cNvPr>
          <p:cNvGrpSpPr/>
          <p:nvPr/>
        </p:nvGrpSpPr>
        <p:grpSpPr>
          <a:xfrm>
            <a:off x="1695816" y="1553726"/>
            <a:ext cx="9048384" cy="3286628"/>
            <a:chOff x="304800" y="1219200"/>
            <a:chExt cx="8839200" cy="3369932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74FDC01-53C0-4A88-BD90-81017809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1660217"/>
              <a:ext cx="1944697" cy="180688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6956E20-AD36-498E-87B2-53FD3B7F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286000"/>
              <a:ext cx="1817688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Acute Clinical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Event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CE16091-69F6-40C8-B005-C39D67D60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86000"/>
              <a:ext cx="13366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F85B94C-AA1B-482C-8522-CD3DE2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590800"/>
              <a:ext cx="1268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65ECD4A-76D9-43B2-938B-21563975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1296" y="3354741"/>
              <a:ext cx="417513" cy="2682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18">
              <a:extLst>
                <a:ext uri="{FF2B5EF4-FFF2-40B4-BE49-F238E27FC236}">
                  <a16:creationId xmlns:a16="http://schemas.microsoft.com/office/drawing/2014/main" id="{A3448DF1-05AE-4567-8551-67F361A7F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33600" y="2667000"/>
              <a:ext cx="757238" cy="815975"/>
            </a:xfrm>
            <a:custGeom>
              <a:avLst/>
              <a:gdLst>
                <a:gd name="T0" fmla="*/ 11180900 w 35043"/>
                <a:gd name="T1" fmla="*/ 15366716 h 43200"/>
                <a:gd name="T2" fmla="*/ 16363020 w 35043"/>
                <a:gd name="T3" fmla="*/ 1674316 h 43200"/>
                <a:gd name="T4" fmla="*/ 10085938 w 35043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5043"/>
                <a:gd name="T10" fmla="*/ 0 h 43200"/>
                <a:gd name="T11" fmla="*/ 35043 w 3504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3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</a:path>
                <a:path w="35043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19">
              <a:extLst>
                <a:ext uri="{FF2B5EF4-FFF2-40B4-BE49-F238E27FC236}">
                  <a16:creationId xmlns:a16="http://schemas.microsoft.com/office/drawing/2014/main" id="{0BA349DC-D353-44F5-AFF3-92A721733B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83600" y="2438400"/>
              <a:ext cx="660400" cy="815975"/>
            </a:xfrm>
            <a:custGeom>
              <a:avLst/>
              <a:gdLst>
                <a:gd name="T0" fmla="*/ 11211393 w 30520"/>
                <a:gd name="T1" fmla="*/ 15366716 h 43200"/>
                <a:gd name="T2" fmla="*/ 14289915 w 30520"/>
                <a:gd name="T3" fmla="*/ 687856 h 43200"/>
                <a:gd name="T4" fmla="*/ 10113446 w 30520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0520"/>
                <a:gd name="T10" fmla="*/ 0 h 43200"/>
                <a:gd name="T11" fmla="*/ 30520 w 3052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0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</a:path>
                <a:path w="30520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4E7C1C88-9FC3-40B9-B7BF-25EC3A86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171" y="2950832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D3C49C9-5C2D-435A-A1B8-ABE29F89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19200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04FDA3D0-D6D0-4919-B05A-4AA8354C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1716344"/>
              <a:ext cx="1930409" cy="17507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908839-08E9-4A04-B672-5DA30187EC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00000">
              <a:off x="2243138" y="1990725"/>
              <a:ext cx="442912" cy="3714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81594AF-7287-42DE-96C6-3A71950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35" y="3547246"/>
              <a:ext cx="1200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Death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975B943D-5353-4C68-94D2-A36EA2DB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23" y="2638572"/>
            <a:ext cx="1488563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Chronic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6749960-09D9-407A-97AE-9126C62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18" y="2078611"/>
            <a:ext cx="147231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4825CFE1-FC55-4E6F-AF68-E9184F063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331" y="3540312"/>
            <a:ext cx="401392" cy="32513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30FCDA6C-6496-4876-8DF8-09B015FB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113" y="5247789"/>
            <a:ext cx="5497169" cy="1692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Opportunistic infections 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Age-associated co-morbidities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C8A14D03-F734-450E-807D-0AAE304CC2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70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US" sz="4400">
                <a:latin typeface="Arial" charset="0"/>
              </a:rPr>
              <a:t>The CEPAC microsimulation </a:t>
            </a:r>
            <a:r>
              <a:rPr lang="en-US">
                <a:latin typeface="Arial" charset="0"/>
              </a:rPr>
              <a:t>m</a:t>
            </a:r>
            <a:r>
              <a:rPr lang="en-US" sz="4400">
                <a:latin typeface="Arial" charset="0"/>
              </a:rPr>
              <a:t>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AB90-8EDD-4681-A6B3-97CB6F2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79057-1F94-4662-BFB0-D3E545633076}"/>
              </a:ext>
            </a:extLst>
          </p:cNvPr>
          <p:cNvGrpSpPr/>
          <p:nvPr/>
        </p:nvGrpSpPr>
        <p:grpSpPr>
          <a:xfrm>
            <a:off x="1695816" y="1553726"/>
            <a:ext cx="9048384" cy="3286628"/>
            <a:chOff x="304800" y="1219200"/>
            <a:chExt cx="8839200" cy="3369932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74FDC01-53C0-4A88-BD90-81017809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1660217"/>
              <a:ext cx="1944697" cy="180688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6956E20-AD36-498E-87B2-53FD3B7F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286000"/>
              <a:ext cx="1817688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Acute Clinical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Event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CE16091-69F6-40C8-B005-C39D67D60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86000"/>
              <a:ext cx="13366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F85B94C-AA1B-482C-8522-CD3DE2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590800"/>
              <a:ext cx="1268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65ECD4A-76D9-43B2-938B-21563975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1296" y="3354741"/>
              <a:ext cx="417513" cy="2682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18">
              <a:extLst>
                <a:ext uri="{FF2B5EF4-FFF2-40B4-BE49-F238E27FC236}">
                  <a16:creationId xmlns:a16="http://schemas.microsoft.com/office/drawing/2014/main" id="{A3448DF1-05AE-4567-8551-67F361A7F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33600" y="2667000"/>
              <a:ext cx="757238" cy="815975"/>
            </a:xfrm>
            <a:custGeom>
              <a:avLst/>
              <a:gdLst>
                <a:gd name="T0" fmla="*/ 11180900 w 35043"/>
                <a:gd name="T1" fmla="*/ 15366716 h 43200"/>
                <a:gd name="T2" fmla="*/ 16363020 w 35043"/>
                <a:gd name="T3" fmla="*/ 1674316 h 43200"/>
                <a:gd name="T4" fmla="*/ 10085938 w 35043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5043"/>
                <a:gd name="T10" fmla="*/ 0 h 43200"/>
                <a:gd name="T11" fmla="*/ 35043 w 3504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3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</a:path>
                <a:path w="35043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19">
              <a:extLst>
                <a:ext uri="{FF2B5EF4-FFF2-40B4-BE49-F238E27FC236}">
                  <a16:creationId xmlns:a16="http://schemas.microsoft.com/office/drawing/2014/main" id="{0BA349DC-D353-44F5-AFF3-92A721733B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83600" y="2438400"/>
              <a:ext cx="660400" cy="815975"/>
            </a:xfrm>
            <a:custGeom>
              <a:avLst/>
              <a:gdLst>
                <a:gd name="T0" fmla="*/ 11211393 w 30520"/>
                <a:gd name="T1" fmla="*/ 15366716 h 43200"/>
                <a:gd name="T2" fmla="*/ 14289915 w 30520"/>
                <a:gd name="T3" fmla="*/ 687856 h 43200"/>
                <a:gd name="T4" fmla="*/ 10113446 w 30520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0520"/>
                <a:gd name="T10" fmla="*/ 0 h 43200"/>
                <a:gd name="T11" fmla="*/ 30520 w 3052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0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</a:path>
                <a:path w="30520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4E7C1C88-9FC3-40B9-B7BF-25EC3A86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171" y="2950832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D3C49C9-5C2D-435A-A1B8-ABE29F89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19200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04FDA3D0-D6D0-4919-B05A-4AA8354C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1716344"/>
              <a:ext cx="1930409" cy="17507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908839-08E9-4A04-B672-5DA30187EC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00000">
              <a:off x="2243138" y="1990725"/>
              <a:ext cx="442912" cy="3714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81594AF-7287-42DE-96C6-3A71950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35" y="3547246"/>
              <a:ext cx="1200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Death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975B943D-5353-4C68-94D2-A36EA2DB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23" y="2638572"/>
            <a:ext cx="1488563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Chronic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6749960-09D9-407A-97AE-9126C62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18" y="2078611"/>
            <a:ext cx="147231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4825CFE1-FC55-4E6F-AF68-E9184F063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331" y="3540312"/>
            <a:ext cx="401392" cy="32513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CE1A80F5-2F12-476A-9738-8887269A3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F241BD5-B67A-A13E-5FF2-D090B3523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5938" y="3542553"/>
            <a:ext cx="778083" cy="778083"/>
          </a:xfrm>
          <a:prstGeom prst="rect">
            <a:avLst/>
          </a:prstGeom>
        </p:spPr>
      </p:pic>
      <p:sp>
        <p:nvSpPr>
          <p:cNvPr id="38" name="Text Box 8">
            <a:extLst>
              <a:ext uri="{FF2B5EF4-FFF2-40B4-BE49-F238E27FC236}">
                <a16:creationId xmlns:a16="http://schemas.microsoft.com/office/drawing/2014/main" id="{7C29A7E3-551C-4CDE-BB07-1A3945981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468" y="4203867"/>
            <a:ext cx="2478767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at birth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CD4+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HIV RNA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1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US" sz="4400">
                <a:latin typeface="Arial" charset="0"/>
              </a:rPr>
              <a:t>The CEPAC microsimulation </a:t>
            </a:r>
            <a:r>
              <a:rPr lang="en-US">
                <a:latin typeface="Arial" charset="0"/>
              </a:rPr>
              <a:t>m</a:t>
            </a:r>
            <a:r>
              <a:rPr lang="en-US" sz="4400">
                <a:latin typeface="Arial" charset="0"/>
              </a:rPr>
              <a:t>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AB90-8EDD-4681-A6B3-97CB6F2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79057-1F94-4662-BFB0-D3E545633076}"/>
              </a:ext>
            </a:extLst>
          </p:cNvPr>
          <p:cNvGrpSpPr/>
          <p:nvPr/>
        </p:nvGrpSpPr>
        <p:grpSpPr>
          <a:xfrm>
            <a:off x="1695816" y="1553726"/>
            <a:ext cx="9048384" cy="3286628"/>
            <a:chOff x="304800" y="1219200"/>
            <a:chExt cx="8839200" cy="3369932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74FDC01-53C0-4A88-BD90-81017809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1660217"/>
              <a:ext cx="1944697" cy="180688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6956E20-AD36-498E-87B2-53FD3B7F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286000"/>
              <a:ext cx="1817688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Acute Clinical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Event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CE16091-69F6-40C8-B005-C39D67D60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86000"/>
              <a:ext cx="13366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F85B94C-AA1B-482C-8522-CD3DE2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590800"/>
              <a:ext cx="1268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65ECD4A-76D9-43B2-938B-21563975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1296" y="3354741"/>
              <a:ext cx="417513" cy="2682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18">
              <a:extLst>
                <a:ext uri="{FF2B5EF4-FFF2-40B4-BE49-F238E27FC236}">
                  <a16:creationId xmlns:a16="http://schemas.microsoft.com/office/drawing/2014/main" id="{A3448DF1-05AE-4567-8551-67F361A7F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33600" y="2667000"/>
              <a:ext cx="757238" cy="815975"/>
            </a:xfrm>
            <a:custGeom>
              <a:avLst/>
              <a:gdLst>
                <a:gd name="T0" fmla="*/ 11180900 w 35043"/>
                <a:gd name="T1" fmla="*/ 15366716 h 43200"/>
                <a:gd name="T2" fmla="*/ 16363020 w 35043"/>
                <a:gd name="T3" fmla="*/ 1674316 h 43200"/>
                <a:gd name="T4" fmla="*/ 10085938 w 35043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5043"/>
                <a:gd name="T10" fmla="*/ 0 h 43200"/>
                <a:gd name="T11" fmla="*/ 35043 w 3504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3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</a:path>
                <a:path w="35043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19">
              <a:extLst>
                <a:ext uri="{FF2B5EF4-FFF2-40B4-BE49-F238E27FC236}">
                  <a16:creationId xmlns:a16="http://schemas.microsoft.com/office/drawing/2014/main" id="{0BA349DC-D353-44F5-AFF3-92A721733B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83600" y="2438400"/>
              <a:ext cx="660400" cy="815975"/>
            </a:xfrm>
            <a:custGeom>
              <a:avLst/>
              <a:gdLst>
                <a:gd name="T0" fmla="*/ 11211393 w 30520"/>
                <a:gd name="T1" fmla="*/ 15366716 h 43200"/>
                <a:gd name="T2" fmla="*/ 14289915 w 30520"/>
                <a:gd name="T3" fmla="*/ 687856 h 43200"/>
                <a:gd name="T4" fmla="*/ 10113446 w 30520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0520"/>
                <a:gd name="T10" fmla="*/ 0 h 43200"/>
                <a:gd name="T11" fmla="*/ 30520 w 3052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0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</a:path>
                <a:path w="30520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4E7C1C88-9FC3-40B9-B7BF-25EC3A86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171" y="2950832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D3C49C9-5C2D-435A-A1B8-ABE29F89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19200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04FDA3D0-D6D0-4919-B05A-4AA8354C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1716344"/>
              <a:ext cx="1930409" cy="17507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908839-08E9-4A04-B672-5DA30187EC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00000">
              <a:off x="2243138" y="1990725"/>
              <a:ext cx="442912" cy="3714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81594AF-7287-42DE-96C6-3A71950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35" y="3547246"/>
              <a:ext cx="1200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Death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975B943D-5353-4C68-94D2-A36EA2DB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23" y="2638572"/>
            <a:ext cx="1488563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Chronic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6749960-09D9-407A-97AE-9126C62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18" y="2078611"/>
            <a:ext cx="147231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4825CFE1-FC55-4E6F-AF68-E9184F063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331" y="3540312"/>
            <a:ext cx="401392" cy="32513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CE1A80F5-2F12-476A-9738-8887269A3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F241BD5-B67A-A13E-5FF2-D090B3523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7607" y="1747715"/>
            <a:ext cx="778083" cy="7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US" sz="4400">
                <a:latin typeface="Arial" charset="0"/>
              </a:rPr>
              <a:t>The CEPAC microsimulation </a:t>
            </a:r>
            <a:r>
              <a:rPr lang="en-US">
                <a:latin typeface="Arial" charset="0"/>
              </a:rPr>
              <a:t>m</a:t>
            </a:r>
            <a:r>
              <a:rPr lang="en-US" sz="4400">
                <a:latin typeface="Arial" charset="0"/>
              </a:rPr>
              <a:t>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AB90-8EDD-4681-A6B3-97CB6F2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79057-1F94-4662-BFB0-D3E545633076}"/>
              </a:ext>
            </a:extLst>
          </p:cNvPr>
          <p:cNvGrpSpPr/>
          <p:nvPr/>
        </p:nvGrpSpPr>
        <p:grpSpPr>
          <a:xfrm>
            <a:off x="1695816" y="1553726"/>
            <a:ext cx="9048384" cy="3286628"/>
            <a:chOff x="304800" y="1219200"/>
            <a:chExt cx="8839200" cy="3369932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74FDC01-53C0-4A88-BD90-81017809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1660217"/>
              <a:ext cx="1944697" cy="180688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6956E20-AD36-498E-87B2-53FD3B7F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286000"/>
              <a:ext cx="1817688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Acute Clinical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Event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CE16091-69F6-40C8-B005-C39D67D60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86000"/>
              <a:ext cx="13366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F85B94C-AA1B-482C-8522-CD3DE2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590800"/>
              <a:ext cx="1268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65ECD4A-76D9-43B2-938B-21563975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1296" y="3354741"/>
              <a:ext cx="417513" cy="2682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18">
              <a:extLst>
                <a:ext uri="{FF2B5EF4-FFF2-40B4-BE49-F238E27FC236}">
                  <a16:creationId xmlns:a16="http://schemas.microsoft.com/office/drawing/2014/main" id="{A3448DF1-05AE-4567-8551-67F361A7F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33600" y="2667000"/>
              <a:ext cx="757238" cy="815975"/>
            </a:xfrm>
            <a:custGeom>
              <a:avLst/>
              <a:gdLst>
                <a:gd name="T0" fmla="*/ 11180900 w 35043"/>
                <a:gd name="T1" fmla="*/ 15366716 h 43200"/>
                <a:gd name="T2" fmla="*/ 16363020 w 35043"/>
                <a:gd name="T3" fmla="*/ 1674316 h 43200"/>
                <a:gd name="T4" fmla="*/ 10085938 w 35043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5043"/>
                <a:gd name="T10" fmla="*/ 0 h 43200"/>
                <a:gd name="T11" fmla="*/ 35043 w 3504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3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</a:path>
                <a:path w="35043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19">
              <a:extLst>
                <a:ext uri="{FF2B5EF4-FFF2-40B4-BE49-F238E27FC236}">
                  <a16:creationId xmlns:a16="http://schemas.microsoft.com/office/drawing/2014/main" id="{0BA349DC-D353-44F5-AFF3-92A721733B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83600" y="2438400"/>
              <a:ext cx="660400" cy="815975"/>
            </a:xfrm>
            <a:custGeom>
              <a:avLst/>
              <a:gdLst>
                <a:gd name="T0" fmla="*/ 11211393 w 30520"/>
                <a:gd name="T1" fmla="*/ 15366716 h 43200"/>
                <a:gd name="T2" fmla="*/ 14289915 w 30520"/>
                <a:gd name="T3" fmla="*/ 687856 h 43200"/>
                <a:gd name="T4" fmla="*/ 10113446 w 30520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0520"/>
                <a:gd name="T10" fmla="*/ 0 h 43200"/>
                <a:gd name="T11" fmla="*/ 30520 w 3052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0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</a:path>
                <a:path w="30520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4E7C1C88-9FC3-40B9-B7BF-25EC3A86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171" y="2950832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D3C49C9-5C2D-435A-A1B8-ABE29F89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19200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04FDA3D0-D6D0-4919-B05A-4AA8354C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1716344"/>
              <a:ext cx="1930409" cy="17507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908839-08E9-4A04-B672-5DA30187EC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00000">
              <a:off x="2243138" y="1990725"/>
              <a:ext cx="442912" cy="3714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81594AF-7287-42DE-96C6-3A71950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35" y="3547246"/>
              <a:ext cx="1200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Death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975B943D-5353-4C68-94D2-A36EA2DB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23" y="2638572"/>
            <a:ext cx="1488563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Chronic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6749960-09D9-407A-97AE-9126C62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18" y="2078611"/>
            <a:ext cx="147231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4825CFE1-FC55-4E6F-AF68-E9184F063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331" y="3540312"/>
            <a:ext cx="401392" cy="32513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CE1A80F5-2F12-476A-9738-8887269A3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F241BD5-B67A-A13E-5FF2-D090B3523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1660" y="1663997"/>
            <a:ext cx="778083" cy="7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7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23D-591A-449A-9BEB-F654973D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B9D-FB9D-4429-B751-CC243696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777190"/>
            <a:ext cx="10515600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Co-author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UpToDate.com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1A4FC-F787-AA6B-4360-D403914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2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6788941-60B4-4F66-B295-16B2C0EEC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243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US" sz="4400">
                <a:latin typeface="Arial" charset="0"/>
              </a:rPr>
              <a:t>The CEPAC microsimulation </a:t>
            </a:r>
            <a:r>
              <a:rPr lang="en-US">
                <a:latin typeface="Arial" charset="0"/>
              </a:rPr>
              <a:t>m</a:t>
            </a:r>
            <a:r>
              <a:rPr lang="en-US" sz="4400">
                <a:latin typeface="Arial" charset="0"/>
              </a:rPr>
              <a:t>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AB90-8EDD-4681-A6B3-97CB6F2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79057-1F94-4662-BFB0-D3E545633076}"/>
              </a:ext>
            </a:extLst>
          </p:cNvPr>
          <p:cNvGrpSpPr/>
          <p:nvPr/>
        </p:nvGrpSpPr>
        <p:grpSpPr>
          <a:xfrm>
            <a:off x="1695816" y="1553726"/>
            <a:ext cx="9048384" cy="3286628"/>
            <a:chOff x="304800" y="1219200"/>
            <a:chExt cx="8839200" cy="3369932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74FDC01-53C0-4A88-BD90-81017809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1660217"/>
              <a:ext cx="1944697" cy="180688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6956E20-AD36-498E-87B2-53FD3B7F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286000"/>
              <a:ext cx="1817688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Acute Clinical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Event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CE16091-69F6-40C8-B005-C39D67D60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86000"/>
              <a:ext cx="13366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F85B94C-AA1B-482C-8522-CD3DE2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590800"/>
              <a:ext cx="1268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65ECD4A-76D9-43B2-938B-21563975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1296" y="3354741"/>
              <a:ext cx="417513" cy="2682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18">
              <a:extLst>
                <a:ext uri="{FF2B5EF4-FFF2-40B4-BE49-F238E27FC236}">
                  <a16:creationId xmlns:a16="http://schemas.microsoft.com/office/drawing/2014/main" id="{A3448DF1-05AE-4567-8551-67F361A7F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33600" y="2667000"/>
              <a:ext cx="757238" cy="815975"/>
            </a:xfrm>
            <a:custGeom>
              <a:avLst/>
              <a:gdLst>
                <a:gd name="T0" fmla="*/ 11180900 w 35043"/>
                <a:gd name="T1" fmla="*/ 15366716 h 43200"/>
                <a:gd name="T2" fmla="*/ 16363020 w 35043"/>
                <a:gd name="T3" fmla="*/ 1674316 h 43200"/>
                <a:gd name="T4" fmla="*/ 10085938 w 35043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5043"/>
                <a:gd name="T10" fmla="*/ 0 h 43200"/>
                <a:gd name="T11" fmla="*/ 35043 w 3504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3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</a:path>
                <a:path w="35043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19">
              <a:extLst>
                <a:ext uri="{FF2B5EF4-FFF2-40B4-BE49-F238E27FC236}">
                  <a16:creationId xmlns:a16="http://schemas.microsoft.com/office/drawing/2014/main" id="{0BA349DC-D353-44F5-AFF3-92A721733B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83600" y="2438400"/>
              <a:ext cx="660400" cy="815975"/>
            </a:xfrm>
            <a:custGeom>
              <a:avLst/>
              <a:gdLst>
                <a:gd name="T0" fmla="*/ 11211393 w 30520"/>
                <a:gd name="T1" fmla="*/ 15366716 h 43200"/>
                <a:gd name="T2" fmla="*/ 14289915 w 30520"/>
                <a:gd name="T3" fmla="*/ 687856 h 43200"/>
                <a:gd name="T4" fmla="*/ 10113446 w 30520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0520"/>
                <a:gd name="T10" fmla="*/ 0 h 43200"/>
                <a:gd name="T11" fmla="*/ 30520 w 3052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0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</a:path>
                <a:path w="30520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4E7C1C88-9FC3-40B9-B7BF-25EC3A86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171" y="2950832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D3C49C9-5C2D-435A-A1B8-ABE29F89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19200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04FDA3D0-D6D0-4919-B05A-4AA8354C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1716344"/>
              <a:ext cx="1930409" cy="17507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908839-08E9-4A04-B672-5DA30187EC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00000">
              <a:off x="2243138" y="1990725"/>
              <a:ext cx="442912" cy="3714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81594AF-7287-42DE-96C6-3A71950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35" y="3547246"/>
              <a:ext cx="1200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Death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975B943D-5353-4C68-94D2-A36EA2DB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23" y="2638572"/>
            <a:ext cx="1488563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Chronic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6749960-09D9-407A-97AE-9126C62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18" y="2078611"/>
            <a:ext cx="147231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4825CFE1-FC55-4E6F-AF68-E9184F063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331" y="3540312"/>
            <a:ext cx="401392" cy="32513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CE1A80F5-2F12-476A-9738-8887269A3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F241BD5-B67A-A13E-5FF2-D090B3523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1313" y="2974597"/>
            <a:ext cx="778083" cy="7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54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US" sz="4400">
                <a:latin typeface="Arial" charset="0"/>
              </a:rPr>
              <a:t>The CEPAC microsimulation </a:t>
            </a:r>
            <a:r>
              <a:rPr lang="en-US">
                <a:latin typeface="Arial" charset="0"/>
              </a:rPr>
              <a:t>m</a:t>
            </a:r>
            <a:r>
              <a:rPr lang="en-US" sz="4400">
                <a:latin typeface="Arial" charset="0"/>
              </a:rPr>
              <a:t>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AB90-8EDD-4681-A6B3-97CB6F2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79057-1F94-4662-BFB0-D3E545633076}"/>
              </a:ext>
            </a:extLst>
          </p:cNvPr>
          <p:cNvGrpSpPr/>
          <p:nvPr/>
        </p:nvGrpSpPr>
        <p:grpSpPr>
          <a:xfrm>
            <a:off x="1695816" y="1553726"/>
            <a:ext cx="9048384" cy="3286628"/>
            <a:chOff x="304800" y="1219200"/>
            <a:chExt cx="8839200" cy="3369932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74FDC01-53C0-4A88-BD90-81017809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1660217"/>
              <a:ext cx="1944697" cy="180688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6956E20-AD36-498E-87B2-53FD3B7F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286000"/>
              <a:ext cx="1817688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Acute Clinical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Event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CE16091-69F6-40C8-B005-C39D67D60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86000"/>
              <a:ext cx="13366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F85B94C-AA1B-482C-8522-CD3DE2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590800"/>
              <a:ext cx="1268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65ECD4A-76D9-43B2-938B-21563975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1296" y="3354741"/>
              <a:ext cx="417513" cy="2682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18">
              <a:extLst>
                <a:ext uri="{FF2B5EF4-FFF2-40B4-BE49-F238E27FC236}">
                  <a16:creationId xmlns:a16="http://schemas.microsoft.com/office/drawing/2014/main" id="{A3448DF1-05AE-4567-8551-67F361A7F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33600" y="2667000"/>
              <a:ext cx="757238" cy="815975"/>
            </a:xfrm>
            <a:custGeom>
              <a:avLst/>
              <a:gdLst>
                <a:gd name="T0" fmla="*/ 11180900 w 35043"/>
                <a:gd name="T1" fmla="*/ 15366716 h 43200"/>
                <a:gd name="T2" fmla="*/ 16363020 w 35043"/>
                <a:gd name="T3" fmla="*/ 1674316 h 43200"/>
                <a:gd name="T4" fmla="*/ 10085938 w 35043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5043"/>
                <a:gd name="T10" fmla="*/ 0 h 43200"/>
                <a:gd name="T11" fmla="*/ 35043 w 3504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3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</a:path>
                <a:path w="35043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19">
              <a:extLst>
                <a:ext uri="{FF2B5EF4-FFF2-40B4-BE49-F238E27FC236}">
                  <a16:creationId xmlns:a16="http://schemas.microsoft.com/office/drawing/2014/main" id="{0BA349DC-D353-44F5-AFF3-92A721733B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83600" y="2438400"/>
              <a:ext cx="660400" cy="815975"/>
            </a:xfrm>
            <a:custGeom>
              <a:avLst/>
              <a:gdLst>
                <a:gd name="T0" fmla="*/ 11211393 w 30520"/>
                <a:gd name="T1" fmla="*/ 15366716 h 43200"/>
                <a:gd name="T2" fmla="*/ 14289915 w 30520"/>
                <a:gd name="T3" fmla="*/ 687856 h 43200"/>
                <a:gd name="T4" fmla="*/ 10113446 w 30520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0520"/>
                <a:gd name="T10" fmla="*/ 0 h 43200"/>
                <a:gd name="T11" fmla="*/ 30520 w 3052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0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</a:path>
                <a:path w="30520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4E7C1C88-9FC3-40B9-B7BF-25EC3A86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171" y="2950832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D3C49C9-5C2D-435A-A1B8-ABE29F89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19200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04FDA3D0-D6D0-4919-B05A-4AA8354C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1716344"/>
              <a:ext cx="1930409" cy="17507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908839-08E9-4A04-B672-5DA30187EC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00000">
              <a:off x="2243138" y="1990725"/>
              <a:ext cx="442912" cy="3714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81594AF-7287-42DE-96C6-3A71950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35" y="3547246"/>
              <a:ext cx="1200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Death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975B943D-5353-4C68-94D2-A36EA2DB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23" y="2638572"/>
            <a:ext cx="1488563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Chronic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6749960-09D9-407A-97AE-9126C62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18" y="2078611"/>
            <a:ext cx="147231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4825CFE1-FC55-4E6F-AF68-E9184F063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331" y="3540312"/>
            <a:ext cx="401392" cy="32513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CE1A80F5-2F12-476A-9738-8887269A3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035F856-BA44-484B-B96B-24530204E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2048276"/>
            <a:ext cx="778083" cy="77808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06C84BA-5229-4A00-AE58-3994745F3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200676"/>
            <a:ext cx="778083" cy="77808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488BFE1E-8D5A-44E0-AD34-2294D8D5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2353076"/>
            <a:ext cx="778083" cy="77808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7B29483-FF3B-482D-A21C-F8D0B719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2505476"/>
            <a:ext cx="778083" cy="77808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C33D402-0736-4C6C-97BB-988587EBA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01" y="2382950"/>
            <a:ext cx="778083" cy="7780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8A8767C-CD18-4906-88CB-4DCBA3D66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601" y="2535350"/>
            <a:ext cx="778083" cy="77808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05865791-153C-437E-92D9-29DADB1DD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1" y="2687750"/>
            <a:ext cx="778083" cy="778083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A0A4DFB-EEAE-406F-929E-3063E8411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401" y="2840150"/>
            <a:ext cx="778083" cy="7780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C037A78C-5A7F-494C-887B-46A081941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7607" y="1728244"/>
            <a:ext cx="778083" cy="778083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B75427D-F22D-452A-81BB-C428DC4E0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480" y="2992550"/>
            <a:ext cx="778083" cy="778083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8223063-1028-42C7-BC4E-706D10434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80" y="3144950"/>
            <a:ext cx="778083" cy="778083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E5571B75-4DD1-4FD3-A9DC-986947B8F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313" y="1478283"/>
            <a:ext cx="778083" cy="778083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81910BA3-58CD-4258-B554-E35267A0B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713" y="1573533"/>
            <a:ext cx="778083" cy="77808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356166F-B172-410E-809E-3012B2DB7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113" y="1725933"/>
            <a:ext cx="778083" cy="778083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4C493D6A-4C78-4DFF-84D3-75A3A8D76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13" y="1878333"/>
            <a:ext cx="778083" cy="77808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86D3322-24DB-41E6-82B2-AF3D7C74C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2343" y="2945287"/>
            <a:ext cx="778083" cy="77808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274816F6-C1B0-49FD-A765-5A81B363D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1865" y="2940602"/>
            <a:ext cx="778083" cy="7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8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C86C-390C-451C-B1EE-A3FCB54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US" sz="4400">
                <a:latin typeface="Arial" charset="0"/>
              </a:rPr>
              <a:t>CEPAC </a:t>
            </a:r>
            <a:r>
              <a:rPr lang="en-US">
                <a:latin typeface="Arial" charset="0"/>
              </a:rPr>
              <a:t>m</a:t>
            </a:r>
            <a:r>
              <a:rPr lang="en-US" sz="4400">
                <a:latin typeface="Arial" charset="0"/>
              </a:rPr>
              <a:t>odel 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AB90-8EDD-4681-A6B3-97CB6F2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79057-1F94-4662-BFB0-D3E545633076}"/>
              </a:ext>
            </a:extLst>
          </p:cNvPr>
          <p:cNvGrpSpPr/>
          <p:nvPr/>
        </p:nvGrpSpPr>
        <p:grpSpPr>
          <a:xfrm>
            <a:off x="1695816" y="1553726"/>
            <a:ext cx="9048384" cy="3286628"/>
            <a:chOff x="304800" y="1219200"/>
            <a:chExt cx="8839200" cy="3369932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74FDC01-53C0-4A88-BD90-81017809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1660217"/>
              <a:ext cx="1944697" cy="180688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66956E20-AD36-498E-87B2-53FD3B7F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5" y="2286000"/>
              <a:ext cx="1817688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Acute Clinical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Event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CE16091-69F6-40C8-B005-C39D67D60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286000"/>
              <a:ext cx="13366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1F85B94C-AA1B-482C-8522-CD3DE2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590800"/>
              <a:ext cx="1268413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triangle" w="lg" len="lg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165ECD4A-76D9-43B2-938B-215639752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41296" y="3354741"/>
              <a:ext cx="417513" cy="2682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Arc 18">
              <a:extLst>
                <a:ext uri="{FF2B5EF4-FFF2-40B4-BE49-F238E27FC236}">
                  <a16:creationId xmlns:a16="http://schemas.microsoft.com/office/drawing/2014/main" id="{A3448DF1-05AE-4567-8551-67F361A7FC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33600" y="2667000"/>
              <a:ext cx="757238" cy="815975"/>
            </a:xfrm>
            <a:custGeom>
              <a:avLst/>
              <a:gdLst>
                <a:gd name="T0" fmla="*/ 11180900 w 35043"/>
                <a:gd name="T1" fmla="*/ 15366716 h 43200"/>
                <a:gd name="T2" fmla="*/ 16363020 w 35043"/>
                <a:gd name="T3" fmla="*/ 1674316 h 43200"/>
                <a:gd name="T4" fmla="*/ 10085938 w 35043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5043"/>
                <a:gd name="T10" fmla="*/ 0 h 43200"/>
                <a:gd name="T11" fmla="*/ 35043 w 3504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043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</a:path>
                <a:path w="35043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482" y="-1"/>
                    <a:pt x="31221" y="1654"/>
                    <a:pt x="35042" y="46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c 19">
              <a:extLst>
                <a:ext uri="{FF2B5EF4-FFF2-40B4-BE49-F238E27FC236}">
                  <a16:creationId xmlns:a16="http://schemas.microsoft.com/office/drawing/2014/main" id="{0BA349DC-D353-44F5-AFF3-92A721733B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83600" y="2438400"/>
              <a:ext cx="660400" cy="815975"/>
            </a:xfrm>
            <a:custGeom>
              <a:avLst/>
              <a:gdLst>
                <a:gd name="T0" fmla="*/ 11211393 w 30520"/>
                <a:gd name="T1" fmla="*/ 15366716 h 43200"/>
                <a:gd name="T2" fmla="*/ 14289915 w 30520"/>
                <a:gd name="T3" fmla="*/ 687856 h 43200"/>
                <a:gd name="T4" fmla="*/ 10113446 w 30520"/>
                <a:gd name="T5" fmla="*/ 7706203 h 43200"/>
                <a:gd name="T6" fmla="*/ 0 60000 65536"/>
                <a:gd name="T7" fmla="*/ 0 60000 65536"/>
                <a:gd name="T8" fmla="*/ 0 60000 65536"/>
                <a:gd name="T9" fmla="*/ 0 w 30520"/>
                <a:gd name="T10" fmla="*/ 0 h 43200"/>
                <a:gd name="T11" fmla="*/ 30520 w 3052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520" h="43200" fill="none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</a:path>
                <a:path w="30520" h="43200" stroke="0" extrusionOk="0">
                  <a:moveTo>
                    <a:pt x="23945" y="43072"/>
                  </a:moveTo>
                  <a:cubicBezTo>
                    <a:pt x="23166" y="43157"/>
                    <a:pt x="2238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676" y="-1"/>
                    <a:pt x="27717" y="657"/>
                    <a:pt x="30520" y="192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4E7C1C88-9FC3-40B9-B7BF-25EC3A86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171" y="2950832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D3C49C9-5C2D-435A-A1B8-ABE29F89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19200"/>
              <a:ext cx="1762125" cy="16383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04FDA3D0-D6D0-4919-B05A-4AA8354C1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263" y="1716344"/>
              <a:ext cx="1930409" cy="17507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91908839-08E9-4A04-B672-5DA30187EC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200000">
              <a:off x="2243138" y="1990725"/>
              <a:ext cx="442912" cy="3714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681594AF-7287-42DE-96C6-3A71950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35" y="3547246"/>
              <a:ext cx="12001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Death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975B943D-5353-4C68-94D2-A36EA2DB0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23" y="2638572"/>
            <a:ext cx="1488563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Chronic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06749960-09D9-407A-97AE-9126C620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218" y="2078611"/>
            <a:ext cx="147231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HIV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Infection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4825CFE1-FC55-4E6F-AF68-E9184F063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331" y="3540312"/>
            <a:ext cx="401392" cy="32513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CE1A80F5-2F12-476A-9738-8887269A3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EFCCE162-5BA9-463A-A4B4-7B56E214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889" y="4282009"/>
            <a:ext cx="5497169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events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years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Transmissions</a:t>
            </a:r>
          </a:p>
          <a:p>
            <a:pPr marL="338138" marR="0" lvl="0" indent="-3381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286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26872BC5-EB68-44C6-86FD-052A0285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6608" y="5412618"/>
            <a:ext cx="778083" cy="77808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1D3A427E-6142-49D7-98CA-B8D321862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9760" y="4822591"/>
            <a:ext cx="778083" cy="77808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26C1EF92-8462-4432-920A-2D0EBCD38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2160" y="4974991"/>
            <a:ext cx="778083" cy="778083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AD3E1D76-0537-4BAC-821E-CAD4FE574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4560" y="5127391"/>
            <a:ext cx="778083" cy="77808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BDAB1FF-4331-4EE7-86A9-39B548830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761" y="5004865"/>
            <a:ext cx="778083" cy="77808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68982A19-7A28-4464-B28E-F9AF6D7DF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8161" y="5157265"/>
            <a:ext cx="778083" cy="778083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D77ACF5F-1185-4417-A0C1-5978AF294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0561" y="5309665"/>
            <a:ext cx="778083" cy="778083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CBA75A7E-8091-420A-A67C-D481B653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2961" y="5462065"/>
            <a:ext cx="778083" cy="778083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A71DF35-3A44-43F2-9261-6AFB9D4A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5361" y="5614465"/>
            <a:ext cx="778083" cy="778083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B0F811F6-9663-49DD-8794-16169765A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3040" y="5614465"/>
            <a:ext cx="778083" cy="77808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2160808D-93D8-483D-95C5-05188A19E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8703" y="5670551"/>
            <a:ext cx="778083" cy="77808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95501FBE-53A0-48A7-80F3-02115C730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5480" y="5062173"/>
            <a:ext cx="778083" cy="778083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CF7FBFD-67EB-49BB-967C-7314B735C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3361" y="5404396"/>
            <a:ext cx="778083" cy="7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1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23D-591A-449A-9BEB-F654973D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B9D-FB9D-4429-B751-CC243696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777190"/>
            <a:ext cx="10515600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Simulation modeling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Model projections </a:t>
            </a:r>
          </a:p>
          <a:p>
            <a:pPr lvl="1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MSM aging with HIV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Age-associated dementia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1A4FC-F787-AA6B-4360-D403914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23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6788941-60B4-4F66-B295-16B2C0EEC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5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23D-591A-449A-9BEB-F654973D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MSM aging with HIV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B9D-FB9D-4429-B751-CC243696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project the burden of age-associated comorbidities among people with HIV in the US, we first examined the face validity of model-projected numbers and age distribution of people aging with HIV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focused initially on MSM with HIV as the largest group of people with HIV engaged in care in the US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1A4FC-F787-AA6B-4360-D403914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24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831CAD7D-1A9D-408C-98AF-439718C4FF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00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23D-591A-449A-9BEB-F654973D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B9D-FB9D-4429-B751-CC243696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To use CEPAC to project the numbers and age distribution of MSM on ART from 2021 to 2031</a:t>
            </a: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1A4FC-F787-AA6B-4360-D403914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25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831CAD7D-1A9D-408C-98AF-439718C4FF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31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33A60-715E-546A-DE26-1ABFAA7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26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77C5BC-B156-49F2-8A79-A94807BAE45A}"/>
              </a:ext>
            </a:extLst>
          </p:cNvPr>
          <p:cNvGrpSpPr/>
          <p:nvPr/>
        </p:nvGrpSpPr>
        <p:grpSpPr>
          <a:xfrm flipH="1">
            <a:off x="2490396" y="3203155"/>
            <a:ext cx="165979" cy="3012759"/>
            <a:chOff x="8259119" y="3473640"/>
            <a:chExt cx="131399" cy="256575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55786C-C5C4-4970-8CD8-2C4B32EB944B}"/>
                </a:ext>
              </a:extLst>
            </p:cNvPr>
            <p:cNvCxnSpPr>
              <a:cxnSpLocks/>
            </p:cNvCxnSpPr>
            <p:nvPr/>
          </p:nvCxnSpPr>
          <p:spPr>
            <a:xfrm>
              <a:off x="8390518" y="3473640"/>
              <a:ext cx="0" cy="2561129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4776CC-D0E9-4454-8F68-8AA24D975DD7}"/>
                </a:ext>
              </a:extLst>
            </p:cNvPr>
            <p:cNvCxnSpPr>
              <a:cxnSpLocks/>
            </p:cNvCxnSpPr>
            <p:nvPr/>
          </p:nvCxnSpPr>
          <p:spPr>
            <a:xfrm>
              <a:off x="8259119" y="3473640"/>
              <a:ext cx="120909" cy="0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995274-BB10-495A-BD4A-42B223DE922C}"/>
                </a:ext>
              </a:extLst>
            </p:cNvPr>
            <p:cNvCxnSpPr>
              <a:cxnSpLocks/>
            </p:cNvCxnSpPr>
            <p:nvPr/>
          </p:nvCxnSpPr>
          <p:spPr>
            <a:xfrm>
              <a:off x="8259120" y="6039399"/>
              <a:ext cx="120909" cy="0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CDA26C-FC75-49D6-980C-D8A5264350B2}"/>
              </a:ext>
            </a:extLst>
          </p:cNvPr>
          <p:cNvSpPr txBox="1"/>
          <p:nvPr/>
        </p:nvSpPr>
        <p:spPr>
          <a:xfrm>
            <a:off x="1277595" y="4778874"/>
            <a:ext cx="1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Prevalent</a:t>
            </a:r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id="{F2C1A5D6-A4E0-4EA8-A146-5BF1A65A2A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2270DC9-E669-4FDF-A140-9F515AD0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292892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Simulating the HIV care continuum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DB2F413B-540E-4A56-8415-36990AFB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03430"/>
            <a:ext cx="3114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Kasaie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JID. 2023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470837-0629-45D0-87F8-1DBB34B577B0}"/>
              </a:ext>
            </a:extLst>
          </p:cNvPr>
          <p:cNvGrpSpPr/>
          <p:nvPr/>
        </p:nvGrpSpPr>
        <p:grpSpPr>
          <a:xfrm>
            <a:off x="2667863" y="2385165"/>
            <a:ext cx="5942737" cy="3793229"/>
            <a:chOff x="4402821" y="4001059"/>
            <a:chExt cx="3700985" cy="20052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FED1CB5-6144-41A0-B62A-8E3B169D488A}"/>
                </a:ext>
              </a:extLst>
            </p:cNvPr>
            <p:cNvGrpSpPr/>
            <p:nvPr/>
          </p:nvGrpSpPr>
          <p:grpSpPr>
            <a:xfrm>
              <a:off x="4402821" y="4515779"/>
              <a:ext cx="3700985" cy="1490507"/>
              <a:chOff x="3771896" y="3938423"/>
              <a:chExt cx="3700985" cy="14905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519B050-0A32-43D1-A551-EE9390505817}"/>
                  </a:ext>
                </a:extLst>
              </p:cNvPr>
              <p:cNvSpPr/>
              <p:nvPr/>
            </p:nvSpPr>
            <p:spPr>
              <a:xfrm>
                <a:off x="3771897" y="3938423"/>
                <a:ext cx="3699282" cy="381000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Undiagnosed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3957482-55B0-4106-A896-FE1AD05E8D1B}"/>
                  </a:ext>
                </a:extLst>
              </p:cNvPr>
              <p:cNvSpPr/>
              <p:nvPr/>
            </p:nvSpPr>
            <p:spPr>
              <a:xfrm>
                <a:off x="3771896" y="4463410"/>
                <a:ext cx="2944705" cy="965520"/>
              </a:xfrm>
              <a:prstGeom prst="roundRect">
                <a:avLst/>
              </a:prstGeom>
              <a:pattFill prst="pct60">
                <a:fgClr>
                  <a:srgbClr val="C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ART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09B4B9B2-22F7-450A-9E0E-AFF26B95FC7D}"/>
                  </a:ext>
                </a:extLst>
              </p:cNvPr>
              <p:cNvSpPr/>
              <p:nvPr/>
            </p:nvSpPr>
            <p:spPr>
              <a:xfrm>
                <a:off x="6765944" y="4463410"/>
                <a:ext cx="706937" cy="965519"/>
              </a:xfrm>
              <a:prstGeom prst="roundRect">
                <a:avLst>
                  <a:gd name="adj" fmla="val 5912"/>
                </a:avLst>
              </a:prstGeom>
              <a:pattFill prst="pct60">
                <a:fgClr>
                  <a:srgbClr val="C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 of Care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C97CBE7-EBB2-4CC5-AA45-59854AEF0133}"/>
                </a:ext>
              </a:extLst>
            </p:cNvPr>
            <p:cNvSpPr/>
            <p:nvPr/>
          </p:nvSpPr>
          <p:spPr>
            <a:xfrm>
              <a:off x="4402823" y="4001059"/>
              <a:ext cx="3699281" cy="3810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Incident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D1CE3CC-C678-41DD-988F-E60606C366A8}"/>
              </a:ext>
            </a:extLst>
          </p:cNvPr>
          <p:cNvSpPr txBox="1"/>
          <p:nvPr/>
        </p:nvSpPr>
        <p:spPr>
          <a:xfrm>
            <a:off x="8602676" y="1598434"/>
            <a:ext cx="238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PWH who have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been diagnosed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40F6E4-9DA9-4B0D-AB42-46FCE1C4E131}"/>
              </a:ext>
            </a:extLst>
          </p:cNvPr>
          <p:cNvSpPr/>
          <p:nvPr/>
        </p:nvSpPr>
        <p:spPr>
          <a:xfrm>
            <a:off x="10537520" y="1596374"/>
            <a:ext cx="590820" cy="612058"/>
          </a:xfrm>
          <a:prstGeom prst="roundRect">
            <a:avLst/>
          </a:prstGeom>
          <a:pattFill prst="pct60">
            <a:fgClr>
              <a:srgbClr val="C00000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34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E565-63AC-4DE4-8A25-576D8533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292892"/>
            <a:ext cx="1105969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Progression along the HIV care continuum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33A60-715E-546A-DE26-1ABFAA7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27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3C49F5-CE37-4126-87EA-391321179929}"/>
              </a:ext>
            </a:extLst>
          </p:cNvPr>
          <p:cNvSpPr txBox="1"/>
          <p:nvPr/>
        </p:nvSpPr>
        <p:spPr>
          <a:xfrm>
            <a:off x="1221089" y="3958418"/>
            <a:ext cx="11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PWH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6F7AF6-99CB-4CFB-B8CB-84EC07D3C579}"/>
              </a:ext>
            </a:extLst>
          </p:cNvPr>
          <p:cNvSpPr/>
          <p:nvPr/>
        </p:nvSpPr>
        <p:spPr>
          <a:xfrm>
            <a:off x="2656373" y="2385163"/>
            <a:ext cx="897988" cy="726571"/>
          </a:xfrm>
          <a:prstGeom prst="roundRect">
            <a:avLst/>
          </a:prstGeom>
          <a:pattFill prst="pct60">
            <a:fgClr>
              <a:srgbClr val="C00000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1071193-5267-461E-BB35-7BE23E0EBB62}"/>
              </a:ext>
            </a:extLst>
          </p:cNvPr>
          <p:cNvSpPr/>
          <p:nvPr/>
        </p:nvSpPr>
        <p:spPr>
          <a:xfrm>
            <a:off x="2667862" y="3364696"/>
            <a:ext cx="1697659" cy="714875"/>
          </a:xfrm>
          <a:prstGeom prst="roundRect">
            <a:avLst/>
          </a:prstGeom>
          <a:pattFill prst="pct60">
            <a:fgClr>
              <a:srgbClr val="C00000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A5322C8D-5F15-44CD-BCBF-1060D17192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B1ACCA-FC07-4172-9A0D-DB37E30FC355}"/>
              </a:ext>
            </a:extLst>
          </p:cNvPr>
          <p:cNvGrpSpPr/>
          <p:nvPr/>
        </p:nvGrpSpPr>
        <p:grpSpPr>
          <a:xfrm flipH="1">
            <a:off x="2403987" y="2271253"/>
            <a:ext cx="252388" cy="3944662"/>
            <a:chOff x="8259119" y="3473640"/>
            <a:chExt cx="131399" cy="256575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535FBAB-5D56-4C55-899D-8CC1C0E11EA7}"/>
                </a:ext>
              </a:extLst>
            </p:cNvPr>
            <p:cNvCxnSpPr>
              <a:cxnSpLocks/>
            </p:cNvCxnSpPr>
            <p:nvPr/>
          </p:nvCxnSpPr>
          <p:spPr>
            <a:xfrm>
              <a:off x="8390518" y="3473640"/>
              <a:ext cx="0" cy="2561129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2AD77F8-EC6A-4141-9BFA-9E8EBE98874C}"/>
                </a:ext>
              </a:extLst>
            </p:cNvPr>
            <p:cNvCxnSpPr>
              <a:cxnSpLocks/>
            </p:cNvCxnSpPr>
            <p:nvPr/>
          </p:nvCxnSpPr>
          <p:spPr>
            <a:xfrm>
              <a:off x="8259119" y="3473640"/>
              <a:ext cx="120909" cy="0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FB231FC-39D4-4281-A620-D85522967205}"/>
                </a:ext>
              </a:extLst>
            </p:cNvPr>
            <p:cNvCxnSpPr>
              <a:cxnSpLocks/>
            </p:cNvCxnSpPr>
            <p:nvPr/>
          </p:nvCxnSpPr>
          <p:spPr>
            <a:xfrm>
              <a:off x="8259120" y="6039399"/>
              <a:ext cx="120909" cy="0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E2AF96-B4E6-47C3-8392-AA10426FE162}"/>
              </a:ext>
            </a:extLst>
          </p:cNvPr>
          <p:cNvGrpSpPr/>
          <p:nvPr/>
        </p:nvGrpSpPr>
        <p:grpSpPr>
          <a:xfrm>
            <a:off x="2667863" y="2385165"/>
            <a:ext cx="5942737" cy="3793229"/>
            <a:chOff x="4402821" y="4001059"/>
            <a:chExt cx="3700985" cy="200522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146F5DD-9422-479C-ACA5-D43E47764274}"/>
                </a:ext>
              </a:extLst>
            </p:cNvPr>
            <p:cNvGrpSpPr/>
            <p:nvPr/>
          </p:nvGrpSpPr>
          <p:grpSpPr>
            <a:xfrm>
              <a:off x="4402821" y="4515779"/>
              <a:ext cx="3700985" cy="1490507"/>
              <a:chOff x="3771896" y="3938423"/>
              <a:chExt cx="3700985" cy="1490507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97EFDBE7-6A4C-4AC5-91AF-8CFB04E632B6}"/>
                  </a:ext>
                </a:extLst>
              </p:cNvPr>
              <p:cNvSpPr/>
              <p:nvPr/>
            </p:nvSpPr>
            <p:spPr>
              <a:xfrm>
                <a:off x="3771897" y="3938423"/>
                <a:ext cx="3699282" cy="381000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Undiagnosed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3DDAC637-540A-4147-A8D2-866D848D6BB2}"/>
                  </a:ext>
                </a:extLst>
              </p:cNvPr>
              <p:cNvSpPr/>
              <p:nvPr/>
            </p:nvSpPr>
            <p:spPr>
              <a:xfrm>
                <a:off x="3771896" y="4463410"/>
                <a:ext cx="2944705" cy="965520"/>
              </a:xfrm>
              <a:prstGeom prst="roundRect">
                <a:avLst/>
              </a:prstGeom>
              <a:pattFill prst="pct60">
                <a:fgClr>
                  <a:srgbClr val="C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ART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55BAD5C3-4AD7-4259-A2B5-8F0C94A69942}"/>
                  </a:ext>
                </a:extLst>
              </p:cNvPr>
              <p:cNvSpPr/>
              <p:nvPr/>
            </p:nvSpPr>
            <p:spPr>
              <a:xfrm>
                <a:off x="6765944" y="4463410"/>
                <a:ext cx="706937" cy="965519"/>
              </a:xfrm>
              <a:prstGeom prst="roundRect">
                <a:avLst>
                  <a:gd name="adj" fmla="val 5912"/>
                </a:avLst>
              </a:prstGeom>
              <a:pattFill prst="pct60">
                <a:fgClr>
                  <a:srgbClr val="C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 of Care</a:t>
                </a:r>
              </a:p>
            </p:txBody>
          </p: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C65EA27-9077-4388-846F-C329244B45F2}"/>
                </a:ext>
              </a:extLst>
            </p:cNvPr>
            <p:cNvSpPr/>
            <p:nvPr/>
          </p:nvSpPr>
          <p:spPr>
            <a:xfrm>
              <a:off x="4402823" y="4001059"/>
              <a:ext cx="3699281" cy="3810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Incident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B03D4BD-4944-4D21-95E9-0E3A79AD4D1C}"/>
              </a:ext>
            </a:extLst>
          </p:cNvPr>
          <p:cNvSpPr txBox="1"/>
          <p:nvPr/>
        </p:nvSpPr>
        <p:spPr>
          <a:xfrm>
            <a:off x="8602676" y="1598434"/>
            <a:ext cx="238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PWH who have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been diagnosed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A8A98A2-A75C-4254-871F-2B9270B3AEE5}"/>
              </a:ext>
            </a:extLst>
          </p:cNvPr>
          <p:cNvSpPr/>
          <p:nvPr/>
        </p:nvSpPr>
        <p:spPr>
          <a:xfrm>
            <a:off x="10537520" y="1596374"/>
            <a:ext cx="590820" cy="612058"/>
          </a:xfrm>
          <a:prstGeom prst="roundRect">
            <a:avLst/>
          </a:prstGeom>
          <a:pattFill prst="pct60">
            <a:fgClr>
              <a:srgbClr val="C00000"/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4E2C7B-E1E9-CDD1-C709-43E7DC57E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03430"/>
            <a:ext cx="3114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Kasaie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JID. 2023</a:t>
            </a:r>
          </a:p>
        </p:txBody>
      </p:sp>
    </p:spTree>
    <p:extLst>
      <p:ext uri="{BB962C8B-B14F-4D97-AF65-F5344CB8AC3E}">
        <p14:creationId xmlns:p14="http://schemas.microsoft.com/office/powerpoint/2010/main" val="964333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09A73-F8E9-5479-478D-69373DA0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29CC34-C02B-47BD-BB59-EB16BA42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03795"/>
              </p:ext>
            </p:extLst>
          </p:nvPr>
        </p:nvGraphicFramePr>
        <p:xfrm>
          <a:off x="757171" y="1751901"/>
          <a:ext cx="10515601" cy="14020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984835">
                  <a:extLst>
                    <a:ext uri="{9D8B030D-6E8A-4147-A177-3AD203B41FA5}">
                      <a16:colId xmlns:a16="http://schemas.microsoft.com/office/drawing/2014/main" val="3209867465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4034682908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340008791"/>
                    </a:ext>
                  </a:extLst>
                </a:gridCol>
                <a:gridCol w="2311652">
                  <a:extLst>
                    <a:ext uri="{9D8B030D-6E8A-4147-A177-3AD203B41FA5}">
                      <a16:colId xmlns:a16="http://schemas.microsoft.com/office/drawing/2014/main" val="5631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CD4 count,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cells/</a:t>
                      </a:r>
                      <a:r>
                        <a:rPr lang="el-GR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(SD)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age, </a:t>
                      </a:r>
                    </a:p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years (SD)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size, 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839978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 (134)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 (10.7)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 by transmissions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757104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77C1E68E-EB24-43B0-AD7C-4F675ED8F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5976"/>
            <a:ext cx="110110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CROI 2021,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Althoff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et al., JIAS 2016;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Buchacz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et al., Open AIDS J 2015; Lundgren et al., N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J Med 2015</a:t>
            </a:r>
          </a:p>
          <a:p>
            <a:pPr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CDC HIV Surveillance Report Vol. 31; CDC HIV Surveillance Supplemental Report Vol. 25 No.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4D6E575D-1C4D-4668-847F-BB2537B4B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20B76C-0FDE-4EC5-8741-543559AC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317043"/>
            <a:ext cx="11010286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Cohort characteristics at model start</a:t>
            </a:r>
          </a:p>
        </p:txBody>
      </p:sp>
    </p:spTree>
    <p:extLst>
      <p:ext uri="{BB962C8B-B14F-4D97-AF65-F5344CB8AC3E}">
        <p14:creationId xmlns:p14="http://schemas.microsoft.com/office/powerpoint/2010/main" val="2466850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09A73-F8E9-5479-478D-69373DA0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29CC34-C02B-47BD-BB59-EB16BA42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18064"/>
              </p:ext>
            </p:extLst>
          </p:nvPr>
        </p:nvGraphicFramePr>
        <p:xfrm>
          <a:off x="757171" y="1751901"/>
          <a:ext cx="10515601" cy="17983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984835">
                  <a:extLst>
                    <a:ext uri="{9D8B030D-6E8A-4147-A177-3AD203B41FA5}">
                      <a16:colId xmlns:a16="http://schemas.microsoft.com/office/drawing/2014/main" val="3209867465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4034682908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340008791"/>
                    </a:ext>
                  </a:extLst>
                </a:gridCol>
                <a:gridCol w="2311652">
                  <a:extLst>
                    <a:ext uri="{9D8B030D-6E8A-4147-A177-3AD203B41FA5}">
                      <a16:colId xmlns:a16="http://schemas.microsoft.com/office/drawing/2014/main" val="5631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CD4 count,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cells/</a:t>
                      </a:r>
                      <a:r>
                        <a:rPr lang="el-GR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(SD)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age, </a:t>
                      </a:r>
                    </a:p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years (SD)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size, 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839978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 (134)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 (10.7)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 by transmissions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75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Undiagnosed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(166)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 (11.2)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14742"/>
                  </a:ext>
                </a:extLst>
              </a:tr>
            </a:tbl>
          </a:graphicData>
        </a:graphic>
      </p:graphicFrame>
      <p:sp>
        <p:nvSpPr>
          <p:cNvPr id="11" name="Line 6">
            <a:extLst>
              <a:ext uri="{FF2B5EF4-FFF2-40B4-BE49-F238E27FC236}">
                <a16:creationId xmlns:a16="http://schemas.microsoft.com/office/drawing/2014/main" id="{4D6E575D-1C4D-4668-847F-BB2537B4B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20B76C-0FDE-4EC5-8741-543559AC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317043"/>
            <a:ext cx="11010286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Cohort characteristics at model start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ED96BED-90E2-44EF-863E-29456D9F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5976"/>
            <a:ext cx="110110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CROI 2021,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Althoff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et al., JIAS 2016;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Buchacz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et al., Open AIDS J 2015; Lundgren et al., N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J Med 2015</a:t>
            </a:r>
          </a:p>
          <a:p>
            <a:pPr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CDC HIV Surveillance Report Vol. 31; CDC HIV Surveillance Supplemental Report Vol. 25 No.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7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23D-591A-449A-9BEB-F654973D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B9D-FB9D-4429-B751-CC243696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777190"/>
            <a:ext cx="10515600" cy="4351338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Simulation modeling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Model projections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MSM aging with HIV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Age-associated dementia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1A4FC-F787-AA6B-4360-D403914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3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6788941-60B4-4F66-B295-16B2C0EEC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23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09A73-F8E9-5479-478D-69373DA0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29CC34-C02B-47BD-BB59-EB16BA42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33686"/>
              </p:ext>
            </p:extLst>
          </p:nvPr>
        </p:nvGraphicFramePr>
        <p:xfrm>
          <a:off x="757171" y="1751901"/>
          <a:ext cx="10515601" cy="21945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984835">
                  <a:extLst>
                    <a:ext uri="{9D8B030D-6E8A-4147-A177-3AD203B41FA5}">
                      <a16:colId xmlns:a16="http://schemas.microsoft.com/office/drawing/2014/main" val="3209867465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4034682908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340008791"/>
                    </a:ext>
                  </a:extLst>
                </a:gridCol>
                <a:gridCol w="2311652">
                  <a:extLst>
                    <a:ext uri="{9D8B030D-6E8A-4147-A177-3AD203B41FA5}">
                      <a16:colId xmlns:a16="http://schemas.microsoft.com/office/drawing/2014/main" val="5631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CD4 count,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cells/</a:t>
                      </a:r>
                      <a:r>
                        <a:rPr lang="el-GR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(SD)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age, </a:t>
                      </a:r>
                    </a:p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years (SD)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size, 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839978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 (134)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 (10.7)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 by transmissions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75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Undiagnosed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(166)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 (11.2)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1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ART (in care)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(313)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45.7 (11.7)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80512"/>
                  </a:ext>
                </a:extLst>
              </a:tr>
            </a:tbl>
          </a:graphicData>
        </a:graphic>
      </p:graphicFrame>
      <p:sp>
        <p:nvSpPr>
          <p:cNvPr id="11" name="Line 6">
            <a:extLst>
              <a:ext uri="{FF2B5EF4-FFF2-40B4-BE49-F238E27FC236}">
                <a16:creationId xmlns:a16="http://schemas.microsoft.com/office/drawing/2014/main" id="{4D6E575D-1C4D-4668-847F-BB2537B4B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20B76C-0FDE-4EC5-8741-543559AC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317043"/>
            <a:ext cx="11010286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Cohort characteristics at model start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B36F7-9D32-4672-A627-1483048E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82" y="6125867"/>
            <a:ext cx="109173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Althoff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et al., JIAS 2016;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Buchacz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et al., Open AIDS J 2015; Lundgren et al., N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J Med 2015</a:t>
            </a:r>
          </a:p>
          <a:p>
            <a:pPr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CDC HIV Surveillance Report Vol. 31; CDC HIV Surveillance Supplemental Report Vol. 25 No.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53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09A73-F8E9-5479-478D-69373DA0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29CC34-C02B-47BD-BB59-EB16BA42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40577"/>
              </p:ext>
            </p:extLst>
          </p:nvPr>
        </p:nvGraphicFramePr>
        <p:xfrm>
          <a:off x="757171" y="1751901"/>
          <a:ext cx="10515601" cy="25908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984835">
                  <a:extLst>
                    <a:ext uri="{9D8B030D-6E8A-4147-A177-3AD203B41FA5}">
                      <a16:colId xmlns:a16="http://schemas.microsoft.com/office/drawing/2014/main" val="3209867465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4034682908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340008791"/>
                    </a:ext>
                  </a:extLst>
                </a:gridCol>
                <a:gridCol w="2311652">
                  <a:extLst>
                    <a:ext uri="{9D8B030D-6E8A-4147-A177-3AD203B41FA5}">
                      <a16:colId xmlns:a16="http://schemas.microsoft.com/office/drawing/2014/main" val="5631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CD4 count,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cells/</a:t>
                      </a:r>
                      <a:r>
                        <a:rPr lang="el-GR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(SD)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age, </a:t>
                      </a:r>
                    </a:p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years (SD)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size, 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839978"/>
                  </a:ext>
                </a:extLst>
              </a:tr>
              <a:tr h="301253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 (134)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 (10.7)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Determined by transmissions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75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Undiagnosed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(166)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 (11.2)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1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ART (in care)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(313)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45.7 (11.7)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08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28600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ART (out of care)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(53)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45.7 (11.8)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26519"/>
                  </a:ext>
                </a:extLst>
              </a:tr>
            </a:tbl>
          </a:graphicData>
        </a:graphic>
      </p:graphicFrame>
      <p:sp>
        <p:nvSpPr>
          <p:cNvPr id="11" name="Line 6">
            <a:extLst>
              <a:ext uri="{FF2B5EF4-FFF2-40B4-BE49-F238E27FC236}">
                <a16:creationId xmlns:a16="http://schemas.microsoft.com/office/drawing/2014/main" id="{4D6E575D-1C4D-4668-847F-BB2537B4B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20B76C-0FDE-4EC5-8741-543559AC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317043"/>
            <a:ext cx="11010286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Cohort characteristics at model start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54E7F7-C97F-45DF-895D-6B6BCDE04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19" y="6139721"/>
            <a:ext cx="8899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Althoff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et al., JIAS 2016;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Buchacz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et al., Open AIDS J 2015; Lundgren et al., N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J Med 2015</a:t>
            </a:r>
          </a:p>
          <a:p>
            <a:pPr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CDC HIV Surveillance Report Vol. 31; CDC HIV Surveillance Supplemental Report Vol. 25 No.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12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63211-E952-5557-ED95-2DDF337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1D0E7D-6D18-4FB3-8C6F-A141B48EAA99}"/>
              </a:ext>
            </a:extLst>
          </p:cNvPr>
          <p:cNvSpPr/>
          <p:nvPr/>
        </p:nvSpPr>
        <p:spPr>
          <a:xfrm>
            <a:off x="1087354" y="365297"/>
            <a:ext cx="9508110" cy="5991053"/>
          </a:xfrm>
          <a:prstGeom prst="roundRect">
            <a:avLst/>
          </a:prstGeom>
          <a:solidFill>
            <a:srgbClr val="FFB3B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B277D0-A253-4338-A64B-928209F938AF}"/>
              </a:ext>
            </a:extLst>
          </p:cNvPr>
          <p:cNvSpPr/>
          <p:nvPr/>
        </p:nvSpPr>
        <p:spPr>
          <a:xfrm>
            <a:off x="3154413" y="1599122"/>
            <a:ext cx="4980157" cy="39452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0F049CD4-33E1-44A5-BDEF-50572EA53070}"/>
              </a:ext>
            </a:extLst>
          </p:cNvPr>
          <p:cNvSpPr/>
          <p:nvPr/>
        </p:nvSpPr>
        <p:spPr>
          <a:xfrm>
            <a:off x="1972703" y="1974640"/>
            <a:ext cx="2736134" cy="1012366"/>
          </a:xfrm>
          <a:prstGeom prst="curvedDownArrow">
            <a:avLst/>
          </a:prstGeom>
          <a:gradFill flip="none" rotWithShape="1">
            <a:gsLst>
              <a:gs pos="0">
                <a:srgbClr val="C00000"/>
              </a:gs>
              <a:gs pos="61000">
                <a:srgbClr val="3B67B7"/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rgbClr val="1C32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15FB2-3E62-4C9A-8CE1-E09AE6A6BDBA}"/>
              </a:ext>
            </a:extLst>
          </p:cNvPr>
          <p:cNvSpPr txBox="1"/>
          <p:nvPr/>
        </p:nvSpPr>
        <p:spPr>
          <a:xfrm>
            <a:off x="1496673" y="1122068"/>
            <a:ext cx="1416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D7107-4D43-4B2F-8DF9-A1F68BD202E8}"/>
              </a:ext>
            </a:extLst>
          </p:cNvPr>
          <p:cNvSpPr txBox="1"/>
          <p:nvPr/>
        </p:nvSpPr>
        <p:spPr>
          <a:xfrm>
            <a:off x="1496673" y="5086023"/>
            <a:ext cx="2105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to Follow 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48F14-5DDE-4E12-A283-54FA51A834B9}"/>
              </a:ext>
            </a:extLst>
          </p:cNvPr>
          <p:cNvSpPr txBox="1"/>
          <p:nvPr/>
        </p:nvSpPr>
        <p:spPr>
          <a:xfrm>
            <a:off x="8610600" y="4012849"/>
            <a:ext cx="117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634C4-1E04-4C02-A55F-B32861049F9E}"/>
              </a:ext>
            </a:extLst>
          </p:cNvPr>
          <p:cNvSpPr txBox="1"/>
          <p:nvPr/>
        </p:nvSpPr>
        <p:spPr>
          <a:xfrm>
            <a:off x="8539541" y="2408011"/>
            <a:ext cx="175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&amp; Linkage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6F2C4-DFB7-4B15-8728-A2920F602FC0}"/>
              </a:ext>
            </a:extLst>
          </p:cNvPr>
          <p:cNvSpPr txBox="1"/>
          <p:nvPr/>
        </p:nvSpPr>
        <p:spPr>
          <a:xfrm>
            <a:off x="3710744" y="478347"/>
            <a:ext cx="386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PWH Out of Care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7190B-276F-4616-B4E3-902D2E406517}"/>
              </a:ext>
            </a:extLst>
          </p:cNvPr>
          <p:cNvSpPr txBox="1"/>
          <p:nvPr/>
        </p:nvSpPr>
        <p:spPr>
          <a:xfrm>
            <a:off x="4099148" y="2981388"/>
            <a:ext cx="30906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PWH In Care and On ART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107E7CC-8311-49D4-B02D-6D198439E4BE}"/>
              </a:ext>
            </a:extLst>
          </p:cNvPr>
          <p:cNvSpPr/>
          <p:nvPr/>
        </p:nvSpPr>
        <p:spPr>
          <a:xfrm>
            <a:off x="6775896" y="2554854"/>
            <a:ext cx="1763645" cy="537313"/>
          </a:xfrm>
          <a:prstGeom prst="leftArrow">
            <a:avLst/>
          </a:prstGeom>
          <a:gradFill flip="none" rotWithShape="1">
            <a:gsLst>
              <a:gs pos="0">
                <a:srgbClr val="10609D"/>
              </a:gs>
              <a:gs pos="89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3FB03DE9-6490-480C-9CCA-C3041153E2BF}"/>
              </a:ext>
            </a:extLst>
          </p:cNvPr>
          <p:cNvSpPr/>
          <p:nvPr/>
        </p:nvSpPr>
        <p:spPr>
          <a:xfrm flipH="1">
            <a:off x="6785430" y="4029091"/>
            <a:ext cx="1754111" cy="537313"/>
          </a:xfrm>
          <a:prstGeom prst="leftArrow">
            <a:avLst/>
          </a:prstGeom>
          <a:gradFill flip="none" rotWithShape="1">
            <a:gsLst>
              <a:gs pos="0">
                <a:srgbClr val="10609D"/>
              </a:gs>
              <a:gs pos="89000">
                <a:srgbClr val="C0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7753DE22-6C16-47E4-B090-822780C010C2}"/>
              </a:ext>
            </a:extLst>
          </p:cNvPr>
          <p:cNvSpPr/>
          <p:nvPr/>
        </p:nvSpPr>
        <p:spPr>
          <a:xfrm flipH="1" flipV="1">
            <a:off x="1786345" y="4102068"/>
            <a:ext cx="2736134" cy="1012365"/>
          </a:xfrm>
          <a:prstGeom prst="curvedDownArrow">
            <a:avLst/>
          </a:prstGeom>
          <a:gradFill flip="none" rotWithShape="1">
            <a:gsLst>
              <a:gs pos="0">
                <a:srgbClr val="C00000"/>
              </a:gs>
              <a:gs pos="61000">
                <a:srgbClr val="3B67B7"/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rgbClr val="1C325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00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6A10AF-C398-4C49-A7D2-4708E8B87955}"/>
              </a:ext>
            </a:extLst>
          </p:cNvPr>
          <p:cNvSpPr/>
          <p:nvPr/>
        </p:nvSpPr>
        <p:spPr>
          <a:xfrm>
            <a:off x="6157734" y="1182681"/>
            <a:ext cx="5818358" cy="4588395"/>
          </a:xfrm>
          <a:prstGeom prst="roundRect">
            <a:avLst/>
          </a:prstGeom>
          <a:solidFill>
            <a:srgbClr val="FFB3B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CAFC7-A13A-4133-B0E4-5F350048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33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02F05C-047A-46F7-AEFB-818B1CB5BF16}"/>
              </a:ext>
            </a:extLst>
          </p:cNvPr>
          <p:cNvSpPr/>
          <p:nvPr/>
        </p:nvSpPr>
        <p:spPr>
          <a:xfrm>
            <a:off x="163938" y="1182681"/>
            <a:ext cx="5818358" cy="4588395"/>
          </a:xfrm>
          <a:prstGeom prst="roundRect">
            <a:avLst/>
          </a:prstGeom>
          <a:solidFill>
            <a:srgbClr val="FFB3B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D93377-C95F-45B3-B980-CA483D2214F7}"/>
              </a:ext>
            </a:extLst>
          </p:cNvPr>
          <p:cNvSpPr/>
          <p:nvPr/>
        </p:nvSpPr>
        <p:spPr>
          <a:xfrm>
            <a:off x="1959662" y="2790316"/>
            <a:ext cx="2053306" cy="18701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D6D4A12A-0B76-4E78-9E9A-2654C9D528E7}"/>
              </a:ext>
            </a:extLst>
          </p:cNvPr>
          <p:cNvSpPr/>
          <p:nvPr/>
        </p:nvSpPr>
        <p:spPr>
          <a:xfrm>
            <a:off x="1055666" y="2990322"/>
            <a:ext cx="1460059" cy="417606"/>
          </a:xfrm>
          <a:prstGeom prst="curvedDownArrow">
            <a:avLst>
              <a:gd name="adj1" fmla="val 16185"/>
              <a:gd name="adj2" fmla="val 50000"/>
              <a:gd name="adj3" fmla="val 25000"/>
            </a:avLst>
          </a:prstGeom>
          <a:solidFill>
            <a:srgbClr val="10609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223B7DE1-955C-4EC5-AA76-153DCDEB1195}"/>
              </a:ext>
            </a:extLst>
          </p:cNvPr>
          <p:cNvSpPr/>
          <p:nvPr/>
        </p:nvSpPr>
        <p:spPr>
          <a:xfrm flipH="1" flipV="1">
            <a:off x="977186" y="4126928"/>
            <a:ext cx="1601810" cy="693121"/>
          </a:xfrm>
          <a:prstGeom prst="curvedDownArrow">
            <a:avLst>
              <a:gd name="adj1" fmla="val 42630"/>
              <a:gd name="adj2" fmla="val 50000"/>
              <a:gd name="adj3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8A633-D57C-411B-9F3D-E0A216990801}"/>
              </a:ext>
            </a:extLst>
          </p:cNvPr>
          <p:cNvSpPr txBox="1"/>
          <p:nvPr/>
        </p:nvSpPr>
        <p:spPr>
          <a:xfrm>
            <a:off x="1055666" y="2268143"/>
            <a:ext cx="114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53C05-DAB1-4773-BFAC-6C6DC530895B}"/>
              </a:ext>
            </a:extLst>
          </p:cNvPr>
          <p:cNvSpPr txBox="1"/>
          <p:nvPr/>
        </p:nvSpPr>
        <p:spPr>
          <a:xfrm>
            <a:off x="751438" y="4820049"/>
            <a:ext cx="205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to Follow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4F957-CBDE-48BF-BA82-4AB80E1D0606}"/>
              </a:ext>
            </a:extLst>
          </p:cNvPr>
          <p:cNvSpPr txBox="1"/>
          <p:nvPr/>
        </p:nvSpPr>
        <p:spPr>
          <a:xfrm>
            <a:off x="4513324" y="3914247"/>
            <a:ext cx="124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1B4FE-7E7A-40C0-BC8A-894B2953DE82}"/>
              </a:ext>
            </a:extLst>
          </p:cNvPr>
          <p:cNvSpPr txBox="1"/>
          <p:nvPr/>
        </p:nvSpPr>
        <p:spPr>
          <a:xfrm>
            <a:off x="4513324" y="3060631"/>
            <a:ext cx="112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&amp; Linkage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ABF3E-122F-4D1D-9DBA-1DC7B70E576B}"/>
              </a:ext>
            </a:extLst>
          </p:cNvPr>
          <p:cNvSpPr txBox="1"/>
          <p:nvPr/>
        </p:nvSpPr>
        <p:spPr>
          <a:xfrm>
            <a:off x="1524430" y="1244699"/>
            <a:ext cx="309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PWH Out of 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C2CC0-5B84-4BF9-BD54-676B2F09ECD7}"/>
              </a:ext>
            </a:extLst>
          </p:cNvPr>
          <p:cNvSpPr txBox="1"/>
          <p:nvPr/>
        </p:nvSpPr>
        <p:spPr>
          <a:xfrm>
            <a:off x="2076075" y="3378729"/>
            <a:ext cx="188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PWH In Care and On ART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2DF97B-92E7-4C69-A3AA-5D43EA5331E0}"/>
              </a:ext>
            </a:extLst>
          </p:cNvPr>
          <p:cNvSpPr/>
          <p:nvPr/>
        </p:nvSpPr>
        <p:spPr>
          <a:xfrm>
            <a:off x="7165681" y="1961627"/>
            <a:ext cx="3794553" cy="34949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0A8651-83FF-43B0-9E41-61D48186C34D}"/>
              </a:ext>
            </a:extLst>
          </p:cNvPr>
          <p:cNvSpPr txBox="1"/>
          <p:nvPr/>
        </p:nvSpPr>
        <p:spPr>
          <a:xfrm>
            <a:off x="6096000" y="4707978"/>
            <a:ext cx="119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to Follow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5A6CE2-D12A-4326-8311-450D0153A911}"/>
              </a:ext>
            </a:extLst>
          </p:cNvPr>
          <p:cNvSpPr txBox="1"/>
          <p:nvPr/>
        </p:nvSpPr>
        <p:spPr>
          <a:xfrm>
            <a:off x="7609236" y="1245940"/>
            <a:ext cx="305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PWH Out of Care</a:t>
            </a: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EB8B09B2-C13E-4216-96F3-2E87804C2752}"/>
              </a:ext>
            </a:extLst>
          </p:cNvPr>
          <p:cNvSpPr/>
          <p:nvPr/>
        </p:nvSpPr>
        <p:spPr>
          <a:xfrm>
            <a:off x="9943850" y="3026924"/>
            <a:ext cx="1087644" cy="381004"/>
          </a:xfrm>
          <a:prstGeom prst="leftArrow">
            <a:avLst/>
          </a:prstGeom>
          <a:solidFill>
            <a:srgbClr val="1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7E619D48-3800-4C0D-8D2D-7B9F217300E6}"/>
              </a:ext>
            </a:extLst>
          </p:cNvPr>
          <p:cNvSpPr/>
          <p:nvPr/>
        </p:nvSpPr>
        <p:spPr>
          <a:xfrm flipH="1">
            <a:off x="9988392" y="4100013"/>
            <a:ext cx="1087645" cy="151689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E737FD-4F8F-4AE7-B228-B939BD99CF3C}"/>
              </a:ext>
            </a:extLst>
          </p:cNvPr>
          <p:cNvSpPr txBox="1"/>
          <p:nvPr/>
        </p:nvSpPr>
        <p:spPr>
          <a:xfrm>
            <a:off x="11067512" y="3962790"/>
            <a:ext cx="85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AEBCCFD9-A109-4ADE-8A2A-A9363AFB8180}"/>
              </a:ext>
            </a:extLst>
          </p:cNvPr>
          <p:cNvSpPr/>
          <p:nvPr/>
        </p:nvSpPr>
        <p:spPr>
          <a:xfrm>
            <a:off x="3658262" y="3219170"/>
            <a:ext cx="834300" cy="206142"/>
          </a:xfrm>
          <a:prstGeom prst="leftArrow">
            <a:avLst>
              <a:gd name="adj1" fmla="val 50000"/>
              <a:gd name="adj2" fmla="val 52424"/>
            </a:avLst>
          </a:prstGeom>
          <a:solidFill>
            <a:srgbClr val="1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A61EED06-943B-4CF8-A3D2-F40CF53AE3B2}"/>
              </a:ext>
            </a:extLst>
          </p:cNvPr>
          <p:cNvSpPr/>
          <p:nvPr/>
        </p:nvSpPr>
        <p:spPr>
          <a:xfrm flipH="1">
            <a:off x="3634224" y="4007489"/>
            <a:ext cx="831775" cy="374509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1D13B-7DDB-40B3-8646-8B48530BC025}"/>
              </a:ext>
            </a:extLst>
          </p:cNvPr>
          <p:cNvSpPr txBox="1"/>
          <p:nvPr/>
        </p:nvSpPr>
        <p:spPr>
          <a:xfrm>
            <a:off x="6106182" y="1926128"/>
            <a:ext cx="111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Care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2186E-78B5-4D4C-A5F2-F0048E2C5ECA}"/>
              </a:ext>
            </a:extLst>
          </p:cNvPr>
          <p:cNvSpPr txBox="1"/>
          <p:nvPr/>
        </p:nvSpPr>
        <p:spPr>
          <a:xfrm>
            <a:off x="10962229" y="2949536"/>
            <a:ext cx="108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&amp; Linkage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F909D7-F26E-40B7-AB79-2C58E155C822}"/>
              </a:ext>
            </a:extLst>
          </p:cNvPr>
          <p:cNvSpPr txBox="1"/>
          <p:nvPr/>
        </p:nvSpPr>
        <p:spPr>
          <a:xfrm>
            <a:off x="7857604" y="3265143"/>
            <a:ext cx="2410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C32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PWH In Care and On ART</a:t>
            </a:r>
          </a:p>
        </p:txBody>
      </p:sp>
      <p:sp>
        <p:nvSpPr>
          <p:cNvPr id="49" name="Arrow: Curved Down 48">
            <a:extLst>
              <a:ext uri="{FF2B5EF4-FFF2-40B4-BE49-F238E27FC236}">
                <a16:creationId xmlns:a16="http://schemas.microsoft.com/office/drawing/2014/main" id="{DE8735D9-6C80-4E22-8C69-4CF6831D6D08}"/>
              </a:ext>
            </a:extLst>
          </p:cNvPr>
          <p:cNvSpPr/>
          <p:nvPr/>
        </p:nvSpPr>
        <p:spPr>
          <a:xfrm>
            <a:off x="6372513" y="2562773"/>
            <a:ext cx="2047012" cy="799726"/>
          </a:xfrm>
          <a:prstGeom prst="curvedDownArrow">
            <a:avLst>
              <a:gd name="adj1" fmla="val 42630"/>
              <a:gd name="adj2" fmla="val 50000"/>
              <a:gd name="adj3" fmla="val 25000"/>
            </a:avLst>
          </a:prstGeom>
          <a:solidFill>
            <a:srgbClr val="10609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DA21CB4F-1ED7-4437-9166-623E168375D9}"/>
              </a:ext>
            </a:extLst>
          </p:cNvPr>
          <p:cNvSpPr/>
          <p:nvPr/>
        </p:nvSpPr>
        <p:spPr>
          <a:xfrm flipH="1" flipV="1">
            <a:off x="6389437" y="4165676"/>
            <a:ext cx="1905900" cy="666595"/>
          </a:xfrm>
          <a:prstGeom prst="curvedDownArrow">
            <a:avLst>
              <a:gd name="adj1" fmla="val 16185"/>
              <a:gd name="adj2" fmla="val 50000"/>
              <a:gd name="adj3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94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FD967-AB59-10A9-0B44-A0F3DBA3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34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436D4-FA3D-4BB2-B3F1-53749C2DA8E7}"/>
              </a:ext>
            </a:extLst>
          </p:cNvPr>
          <p:cNvSpPr txBox="1">
            <a:spLocks/>
          </p:cNvSpPr>
          <p:nvPr/>
        </p:nvSpPr>
        <p:spPr>
          <a:xfrm>
            <a:off x="757172" y="320415"/>
            <a:ext cx="12011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CEPAC-US: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numbers of MSM on ART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72D4C7F-D36D-4BD6-A470-2D5215A4C0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4658C515-8297-4231-B0BC-45F0F0A1D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4" r="49583"/>
          <a:stretch/>
        </p:blipFill>
        <p:spPr>
          <a:xfrm>
            <a:off x="3212528" y="1589803"/>
            <a:ext cx="5604884" cy="4165886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3D529C1E-B2A6-4C52-A2A3-EE84D7810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t="-4226" r="34055" b="84987"/>
          <a:stretch/>
        </p:blipFill>
        <p:spPr>
          <a:xfrm>
            <a:off x="4071159" y="5481140"/>
            <a:ext cx="4049681" cy="1174814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0C87908B-A0EC-D599-8CB6-1C05537BA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9" y="6378739"/>
            <a:ext cx="3114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Kasaie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JID. 2023</a:t>
            </a:r>
          </a:p>
        </p:txBody>
      </p:sp>
    </p:spTree>
    <p:extLst>
      <p:ext uri="{BB962C8B-B14F-4D97-AF65-F5344CB8AC3E}">
        <p14:creationId xmlns:p14="http://schemas.microsoft.com/office/powerpoint/2010/main" val="3118397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E0215A-1429-4440-B40C-222AD426E63C}"/>
              </a:ext>
            </a:extLst>
          </p:cNvPr>
          <p:cNvSpPr txBox="1">
            <a:spLocks/>
          </p:cNvSpPr>
          <p:nvPr/>
        </p:nvSpPr>
        <p:spPr>
          <a:xfrm>
            <a:off x="778706" y="329657"/>
            <a:ext cx="10963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Results: CEPAC-PEARL Collaboration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14:cNvPr>
              <p14:cNvContentPartPr/>
              <p14:nvPr/>
            </p14:nvContentPartPr>
            <p14:xfrm>
              <a:off x="3367723" y="21987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083" y="21357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14:cNvPr>
              <p14:cNvContentPartPr/>
              <p14:nvPr/>
            </p14:nvContentPartPr>
            <p14:xfrm>
              <a:off x="833323" y="1578071"/>
              <a:ext cx="91080" cy="13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323" y="1515071"/>
                <a:ext cx="2167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14:cNvPr>
              <p14:cNvContentPartPr/>
              <p14:nvPr/>
            </p14:nvContentPartPr>
            <p14:xfrm>
              <a:off x="6212443" y="1574111"/>
              <a:ext cx="9612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9803" y="1511111"/>
                <a:ext cx="22176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748F447-E447-4E40-A533-7E218AC7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758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C361B40-6A3B-49F3-BD38-F05075FF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2427" y="6507993"/>
            <a:ext cx="76216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*PEARL is led by Drs. Keri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Althoff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Parastu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Kasaie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R01AG053100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E3556C1A-53CE-499A-9E50-8933B7FB8A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975708D6-DA4A-47D6-9504-94C4C5F4A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0" y="1489630"/>
            <a:ext cx="10143057" cy="4817952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F86C9B06-52CE-CC2F-C39F-4DF3F213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03430"/>
            <a:ext cx="3114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Kasaie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JID. 2023</a:t>
            </a:r>
          </a:p>
        </p:txBody>
      </p:sp>
    </p:spTree>
    <p:extLst>
      <p:ext uri="{BB962C8B-B14F-4D97-AF65-F5344CB8AC3E}">
        <p14:creationId xmlns:p14="http://schemas.microsoft.com/office/powerpoint/2010/main" val="3581552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23D-591A-449A-9BEB-F654973D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B9D-FB9D-4429-B751-CC243696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777190"/>
            <a:ext cx="10515600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Simulation modeling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Model projections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MSM aging with HIV</a:t>
            </a:r>
          </a:p>
          <a:p>
            <a:pPr lvl="1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Age-associated dementia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1A4FC-F787-AA6B-4360-D403914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36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6788941-60B4-4F66-B295-16B2C0EEC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92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14:cNvPr>
              <p14:cNvContentPartPr/>
              <p14:nvPr/>
            </p14:nvContentPartPr>
            <p14:xfrm>
              <a:off x="3367723" y="21987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083" y="21357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14:cNvPr>
              <p14:cNvContentPartPr/>
              <p14:nvPr/>
            </p14:nvContentPartPr>
            <p14:xfrm>
              <a:off x="833323" y="1578071"/>
              <a:ext cx="91080" cy="13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323" y="1515071"/>
                <a:ext cx="2167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14:cNvPr>
              <p14:cNvContentPartPr/>
              <p14:nvPr/>
            </p14:nvContentPartPr>
            <p14:xfrm>
              <a:off x="6212443" y="1574111"/>
              <a:ext cx="9612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9803" y="1511111"/>
                <a:ext cx="22176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557406E4-096E-4DA0-8449-F79C1C4E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221" y="6544006"/>
            <a:ext cx="73102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42">
            <a:extLst>
              <a:ext uri="{FF2B5EF4-FFF2-40B4-BE49-F238E27FC236}">
                <a16:creationId xmlns:a16="http://schemas.microsoft.com/office/drawing/2014/main" id="{A188AB00-F1B0-470B-A222-57E0FA61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5F8FEB-F69E-4050-AF99-F1FFB3425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6A3AEC-9180-4BFA-A72A-13710F13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PWH and Dementia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FC2C18-53A6-4081-A6DD-2FDC39120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324505"/>
              </p:ext>
            </p:extLst>
          </p:nvPr>
        </p:nvGraphicFramePr>
        <p:xfrm>
          <a:off x="-427990" y="1490226"/>
          <a:ext cx="7591426" cy="502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D8D953A1-2DD9-43FD-8930-39BA7FE0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540" y="6567586"/>
            <a:ext cx="122161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Rubin et al.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Top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Neurosci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2021, Aung et al.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Geriatr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2019,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Zlokovic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Alzheimers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2020, Rubin et al.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Neurovirol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2019</a:t>
            </a:r>
          </a:p>
        </p:txBody>
      </p:sp>
    </p:spTree>
    <p:extLst>
      <p:ext uri="{BB962C8B-B14F-4D97-AF65-F5344CB8AC3E}">
        <p14:creationId xmlns:p14="http://schemas.microsoft.com/office/powerpoint/2010/main" val="853043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14:cNvPr>
              <p14:cNvContentPartPr/>
              <p14:nvPr/>
            </p14:nvContentPartPr>
            <p14:xfrm>
              <a:off x="3367723" y="21987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083" y="21357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14:cNvPr>
              <p14:cNvContentPartPr/>
              <p14:nvPr/>
            </p14:nvContentPartPr>
            <p14:xfrm>
              <a:off x="833323" y="1578071"/>
              <a:ext cx="91080" cy="13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323" y="1515071"/>
                <a:ext cx="2167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14:cNvPr>
              <p14:cNvContentPartPr/>
              <p14:nvPr/>
            </p14:nvContentPartPr>
            <p14:xfrm>
              <a:off x="6212443" y="1574111"/>
              <a:ext cx="9612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9803" y="1511111"/>
                <a:ext cx="22176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557406E4-096E-4DA0-8449-F79C1C4E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221" y="6544006"/>
            <a:ext cx="73102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42">
            <a:extLst>
              <a:ext uri="{FF2B5EF4-FFF2-40B4-BE49-F238E27FC236}">
                <a16:creationId xmlns:a16="http://schemas.microsoft.com/office/drawing/2014/main" id="{A188AB00-F1B0-470B-A222-57E0FA61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5F8FEB-F69E-4050-AF99-F1FFB3425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6A3AEC-9180-4BFA-A72A-13710F13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PWH and Dementia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8D953A1-2DD9-43FD-8930-39BA7FE0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540" y="6567586"/>
            <a:ext cx="122161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Rubin et al.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Top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Neurosci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2021, Aung et al.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Geriatr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2019,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Zlokovic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Alzheimers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2020, Rubin et al.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Neurovirol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ED4A87-871F-42A9-80EA-C1FB0094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823" y="2963653"/>
            <a:ext cx="4508633" cy="209145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We focused on the anticipated burden of age-associated dementias among people aging with HIV in the US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57E6F89C-A29B-40B1-9E5D-6FD9E5130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098451"/>
              </p:ext>
            </p:extLst>
          </p:nvPr>
        </p:nvGraphicFramePr>
        <p:xfrm>
          <a:off x="-427990" y="1490226"/>
          <a:ext cx="7591426" cy="502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380601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14:cNvPr>
              <p14:cNvContentPartPr/>
              <p14:nvPr/>
            </p14:nvContentPartPr>
            <p14:xfrm>
              <a:off x="3367723" y="21987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083" y="21357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14:cNvPr>
              <p14:cNvContentPartPr/>
              <p14:nvPr/>
            </p14:nvContentPartPr>
            <p14:xfrm>
              <a:off x="833323" y="1578071"/>
              <a:ext cx="91080" cy="13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323" y="1515071"/>
                <a:ext cx="2167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14:cNvPr>
              <p14:cNvContentPartPr/>
              <p14:nvPr/>
            </p14:nvContentPartPr>
            <p14:xfrm>
              <a:off x="6212443" y="1574111"/>
              <a:ext cx="9612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9803" y="1511111"/>
                <a:ext cx="22176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40092F-906B-0C4A-9B09-1D75F58D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825625"/>
            <a:ext cx="10515600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compare the cumulative incidence of age-associated dementias (AAD) among 2 populations: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General US population</a:t>
            </a:r>
          </a:p>
          <a:p>
            <a:pPr lvl="1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People with diagnosed HIV (PWDH)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57406E4-096E-4DA0-8449-F79C1C4E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221" y="6544006"/>
            <a:ext cx="73102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lide Number Placeholder 42">
            <a:extLst>
              <a:ext uri="{FF2B5EF4-FFF2-40B4-BE49-F238E27FC236}">
                <a16:creationId xmlns:a16="http://schemas.microsoft.com/office/drawing/2014/main" id="{A188AB00-F1B0-470B-A222-57E0FA61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5F8FEB-F69E-4050-AF99-F1FFB3425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6A3AEC-9180-4BFA-A72A-13710F13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9FC123-D455-E1E4-4179-D4F6C97C2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6" y="6405820"/>
            <a:ext cx="4932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Manuscript under review.</a:t>
            </a:r>
          </a:p>
        </p:txBody>
      </p:sp>
    </p:spTree>
    <p:extLst>
      <p:ext uri="{BB962C8B-B14F-4D97-AF65-F5344CB8AC3E}">
        <p14:creationId xmlns:p14="http://schemas.microsoft.com/office/powerpoint/2010/main" val="307695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0913" y="585902"/>
            <a:ext cx="11123915" cy="1291236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Age distribution of PWH in the US, 2018</a:t>
            </a:r>
            <a:br>
              <a:rPr lang="en-US">
                <a:solidFill>
                  <a:schemeClr val="tx1"/>
                </a:solidFill>
              </a:rPr>
            </a:b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AF20B0-0747-419E-9784-BE8E9D0A4024}"/>
              </a:ext>
            </a:extLst>
          </p:cNvPr>
          <p:cNvSpPr txBox="1"/>
          <p:nvPr/>
        </p:nvSpPr>
        <p:spPr>
          <a:xfrm>
            <a:off x="7742925" y="1877138"/>
            <a:ext cx="2293141" cy="9848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FF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PWH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50-69 = </a:t>
            </a:r>
            <a:r>
              <a:rPr lang="en-US" sz="1600">
                <a:solidFill>
                  <a:srgbClr val="FF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475,000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70+= </a:t>
            </a:r>
            <a:r>
              <a:rPr lang="en-US" sz="1600">
                <a:solidFill>
                  <a:srgbClr val="FF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F0EE454-F7BE-4C11-82C0-A0EA483360E4}"/>
              </a:ext>
            </a:extLst>
          </p:cNvPr>
          <p:cNvSpPr txBox="1"/>
          <p:nvPr/>
        </p:nvSpPr>
        <p:spPr>
          <a:xfrm>
            <a:off x="0" y="6519446"/>
            <a:ext cx="5535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CDC. HIV Among People Aged 50 and Older. 2014-2018.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986BD5B7-C0DE-4840-9949-7B9D791C4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C6EA6D-BC25-4A69-AB57-8A2073B97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726268"/>
              </p:ext>
            </p:extLst>
          </p:nvPr>
        </p:nvGraphicFramePr>
        <p:xfrm>
          <a:off x="2155934" y="1376860"/>
          <a:ext cx="7083316" cy="502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5F138D2-713B-4F70-BA83-1DB824A4BCB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9415E-4725-46B8-A330-C9FBC1913C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4384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E0215A-1429-4440-B40C-222AD426E63C}"/>
              </a:ext>
            </a:extLst>
          </p:cNvPr>
          <p:cNvSpPr txBox="1">
            <a:spLocks/>
          </p:cNvSpPr>
          <p:nvPr/>
        </p:nvSpPr>
        <p:spPr>
          <a:xfrm>
            <a:off x="730646" y="335915"/>
            <a:ext cx="10963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</a:t>
            </a:r>
            <a:r>
              <a:rPr kumimoji="0" lang="en-US" sz="4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nput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parameters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14:cNvPr>
              <p14:cNvContentPartPr/>
              <p14:nvPr/>
            </p14:nvContentPartPr>
            <p14:xfrm>
              <a:off x="3367723" y="21987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083" y="21357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14:cNvPr>
              <p14:cNvContentPartPr/>
              <p14:nvPr/>
            </p14:nvContentPartPr>
            <p14:xfrm>
              <a:off x="833323" y="1578071"/>
              <a:ext cx="91080" cy="13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323" y="1515071"/>
                <a:ext cx="2167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14:cNvPr>
              <p14:cNvContentPartPr/>
              <p14:nvPr/>
            </p14:nvContentPartPr>
            <p14:xfrm>
              <a:off x="6212443" y="1574111"/>
              <a:ext cx="9612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9803" y="1511111"/>
                <a:ext cx="22176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40092F-906B-0C4A-9B09-1D75F58D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833245"/>
            <a:ext cx="10515600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People aged 60y without AAD at model start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Developed age- and sex-stratified AAD incidence and mortality rates from general population in the US and applied 1.8x for PWH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Incorporated increased risk of age-/sex-stratified non-HIV-related mortality for PWH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42">
            <a:extLst>
              <a:ext uri="{FF2B5EF4-FFF2-40B4-BE49-F238E27FC236}">
                <a16:creationId xmlns:a16="http://schemas.microsoft.com/office/drawing/2014/main" id="{EFD44EFF-DCA0-41FD-875F-7CB8B5A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3EFDFBF-7F2D-45D0-B9B1-B0A484895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5430563-C91D-E6F2-A3DB-7570A218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6" y="6405820"/>
            <a:ext cx="4932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Manuscript under review.</a:t>
            </a:r>
          </a:p>
        </p:txBody>
      </p:sp>
    </p:spTree>
    <p:extLst>
      <p:ext uri="{BB962C8B-B14F-4D97-AF65-F5344CB8AC3E}">
        <p14:creationId xmlns:p14="http://schemas.microsoft.com/office/powerpoint/2010/main" val="2725300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08A01CAC-6A25-4D98-96AD-EB1F5D0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AEEB1-F714-1126-C726-943DE41F6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4"/>
          <a:stretch/>
        </p:blipFill>
        <p:spPr>
          <a:xfrm>
            <a:off x="1271587" y="92075"/>
            <a:ext cx="9648825" cy="66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11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E0215A-1429-4440-B40C-222AD426E63C}"/>
              </a:ext>
            </a:extLst>
          </p:cNvPr>
          <p:cNvSpPr txBox="1">
            <a:spLocks/>
          </p:cNvSpPr>
          <p:nvPr/>
        </p:nvSpPr>
        <p:spPr>
          <a:xfrm>
            <a:off x="730646" y="335915"/>
            <a:ext cx="10963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Sensitivity analyses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14:cNvPr>
              <p14:cNvContentPartPr/>
              <p14:nvPr/>
            </p14:nvContentPartPr>
            <p14:xfrm>
              <a:off x="3367723" y="219871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496680-081E-4E80-A6A6-A99681D8E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083" y="21357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14:cNvPr>
              <p14:cNvContentPartPr/>
              <p14:nvPr/>
            </p14:nvContentPartPr>
            <p14:xfrm>
              <a:off x="833323" y="1578071"/>
              <a:ext cx="91080" cy="13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FFD1B9-05AC-4BA2-BBB6-F543AC77C7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323" y="1515071"/>
                <a:ext cx="2167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14:cNvPr>
              <p14:cNvContentPartPr/>
              <p14:nvPr/>
            </p14:nvContentPartPr>
            <p14:xfrm>
              <a:off x="6212443" y="1574111"/>
              <a:ext cx="96120" cy="12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EA3DA5-8A11-45D2-98D8-C3AEF060FE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9803" y="1511111"/>
                <a:ext cx="221760" cy="2552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40092F-906B-0C4A-9B09-1D75F58D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817173"/>
            <a:ext cx="10515600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HIV-focused parameters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 loss to follow-up (LTFU)</a:t>
            </a:r>
          </a:p>
          <a:p>
            <a:pPr lvl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AAD-focused parameters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AAD incidence among PWH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Premature aging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2x AAD incidence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Mortality shifted 5y earlier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Non-HIV mortality rate shifted 5y earlier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42">
            <a:extLst>
              <a:ext uri="{FF2B5EF4-FFF2-40B4-BE49-F238E27FC236}">
                <a16:creationId xmlns:a16="http://schemas.microsoft.com/office/drawing/2014/main" id="{EFD44EFF-DCA0-41FD-875F-7CB8B5A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13EFDFBF-7F2D-45D0-B9B1-B0A484895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E493FE1-7DFB-A100-0061-61D7D8143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6" y="6405820"/>
            <a:ext cx="4932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Manuscript under review.</a:t>
            </a:r>
          </a:p>
        </p:txBody>
      </p:sp>
    </p:spTree>
    <p:extLst>
      <p:ext uri="{BB962C8B-B14F-4D97-AF65-F5344CB8AC3E}">
        <p14:creationId xmlns:p14="http://schemas.microsoft.com/office/powerpoint/2010/main" val="1743021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08A01CAC-6A25-4D98-96AD-EB1F5D0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3F889-DF71-2221-AF9B-359714E8B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" t="1805" r="1982"/>
          <a:stretch/>
        </p:blipFill>
        <p:spPr>
          <a:xfrm>
            <a:off x="1506172" y="193867"/>
            <a:ext cx="9179656" cy="6470266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4998BEF-EC93-A936-B567-780536A0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9446"/>
            <a:ext cx="4932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Manuscript under review.</a:t>
            </a:r>
          </a:p>
        </p:txBody>
      </p:sp>
    </p:spTree>
    <p:extLst>
      <p:ext uri="{BB962C8B-B14F-4D97-AF65-F5344CB8AC3E}">
        <p14:creationId xmlns:p14="http://schemas.microsoft.com/office/powerpoint/2010/main" val="3154247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9CBCFB5-7A0A-4FD5-BDD9-E71F037021AF}"/>
              </a:ext>
            </a:extLst>
          </p:cNvPr>
          <p:cNvSpPr txBox="1">
            <a:spLocks/>
          </p:cNvSpPr>
          <p:nvPr/>
        </p:nvSpPr>
        <p:spPr>
          <a:xfrm>
            <a:off x="930797" y="1157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CEPAC-projected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utcomes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Two-way sensitivity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nalysis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(males)</a:t>
            </a: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9A931743-AF53-457C-8B92-9E6A43986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38990DF0-2131-4BF5-B989-B698DFE6FF1C}"/>
              </a:ext>
            </a:extLst>
          </p:cNvPr>
          <p:cNvSpPr txBox="1">
            <a:spLocks/>
          </p:cNvSpPr>
          <p:nvPr/>
        </p:nvSpPr>
        <p:spPr>
          <a:xfrm>
            <a:off x="2933851" y="1729292"/>
            <a:ext cx="6692469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Disengagement in HIV care at 3 years and AAD incidence rates 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08A01CAC-6A25-4D98-96AD-EB1F5D0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A23285F-60AD-E232-6D85-276BAD0B0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6" y="6405820"/>
            <a:ext cx="4932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Manuscript under review.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360DF8-8BFD-9402-E995-CD0E03984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27" r="8434"/>
          <a:stretch/>
        </p:blipFill>
        <p:spPr>
          <a:xfrm>
            <a:off x="1602944" y="2845970"/>
            <a:ext cx="6262400" cy="3559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70AE9A-13CE-29FD-C067-35C6CCA313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205614" y="2815024"/>
            <a:ext cx="2240783" cy="30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58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9CBCFB5-7A0A-4FD5-BDD9-E71F037021AF}"/>
              </a:ext>
            </a:extLst>
          </p:cNvPr>
          <p:cNvSpPr txBox="1">
            <a:spLocks/>
          </p:cNvSpPr>
          <p:nvPr/>
        </p:nvSpPr>
        <p:spPr>
          <a:xfrm>
            <a:off x="930797" y="1157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CEPAC-projected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utcomes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Two-way sensitivity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nalysis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(males)</a:t>
            </a: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9A931743-AF53-457C-8B92-9E6A43986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08A01CAC-6A25-4D98-96AD-EB1F5D0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611" y="637712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A23285F-60AD-E232-6D85-276BAD0B0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46" y="6405820"/>
            <a:ext cx="4932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Manuscript under review.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CB76BD-1B61-64DF-ECEF-3AB5BDE2A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" t="2536" r="4024"/>
          <a:stretch/>
        </p:blipFill>
        <p:spPr>
          <a:xfrm>
            <a:off x="2105054" y="2696606"/>
            <a:ext cx="5599824" cy="3809534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D1D3930-B4D9-73FB-9F18-ED157F670233}"/>
              </a:ext>
            </a:extLst>
          </p:cNvPr>
          <p:cNvSpPr txBox="1">
            <a:spLocks/>
          </p:cNvSpPr>
          <p:nvPr/>
        </p:nvSpPr>
        <p:spPr>
          <a:xfrm>
            <a:off x="3609703" y="179556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Non-HIV-related mortality RMR and AAD incidence rates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6B064-2FF5-0DB3-CE22-7A309A652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205614" y="2815024"/>
            <a:ext cx="2240783" cy="30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1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B591-2158-4434-8F1E-D6C7430D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examine the future impact of co-morbidities among people with HIV, including costs, to anticipate future health systems needs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Integrating CVD and Depression into the model with Dementia and HIV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investigate the clinical implications and cost-effectiveness of different interventions to prevent or treat age-associated co-morbidities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9DB173-451C-4199-B1CD-8407600983E8}"/>
              </a:ext>
            </a:extLst>
          </p:cNvPr>
          <p:cNvSpPr txBox="1">
            <a:spLocks/>
          </p:cNvSpPr>
          <p:nvPr/>
        </p:nvSpPr>
        <p:spPr>
          <a:xfrm>
            <a:off x="935182" y="3680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92E440-B922-4A45-A159-988AEC49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D618-99F8-4015-9B6C-BC4E689ED56B}" type="slidenum">
              <a:rPr lang="en-US" smtClean="0"/>
              <a:t>46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C9BD39CB-3BB6-4F68-9F27-DBCF6CCDC1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23D-591A-449A-9BEB-F654973D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B9D-FB9D-4429-B751-CC243696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777190"/>
            <a:ext cx="10515600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Simulation modeling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Model projections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MSM aging with HIV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Age-associated dementia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1A4FC-F787-AA6B-4360-D403914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47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6788941-60B4-4F66-B295-16B2C0EEC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875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 descr="Woman outline">
            <a:extLst>
              <a:ext uri="{FF2B5EF4-FFF2-40B4-BE49-F238E27FC236}">
                <a16:creationId xmlns:a16="http://schemas.microsoft.com/office/drawing/2014/main" id="{5105A363-B3AE-4615-9DCD-E57D90FE5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5413" y="4308771"/>
            <a:ext cx="780968" cy="780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B365BE-0E3B-4987-9410-3ECA2EFD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330999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ART costs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8554-D487-434B-A6C7-A810BD0A9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Among all well-resourced countries, the US has the highest ART costs and the lowest rate of HIV viral suppression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C999A-586F-4689-AE60-8654FC1A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48</a:t>
            </a:fld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1472F33-89C0-451F-B2C6-99E6801BB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C91109A-D684-4860-98C8-7043B6CA0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83763"/>
              </p:ext>
            </p:extLst>
          </p:nvPr>
        </p:nvGraphicFramePr>
        <p:xfrm>
          <a:off x="4165775" y="3139000"/>
          <a:ext cx="3797283" cy="234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Graphic 11" descr="Medicine with solid fill">
            <a:extLst>
              <a:ext uri="{FF2B5EF4-FFF2-40B4-BE49-F238E27FC236}">
                <a16:creationId xmlns:a16="http://schemas.microsoft.com/office/drawing/2014/main" id="{165FDDB3-3859-4DCA-AFEC-F75A037ADF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66165" y="3059559"/>
            <a:ext cx="1003902" cy="1003902"/>
          </a:xfrm>
          <a:prstGeom prst="rect">
            <a:avLst/>
          </a:prstGeom>
        </p:spPr>
      </p:pic>
      <p:pic>
        <p:nvPicPr>
          <p:cNvPr id="14" name="Graphic 13" descr="Coins outline">
            <a:extLst>
              <a:ext uri="{FF2B5EF4-FFF2-40B4-BE49-F238E27FC236}">
                <a16:creationId xmlns:a16="http://schemas.microsoft.com/office/drawing/2014/main" id="{80EB9DAA-1B63-4898-A191-8CD5ED81D7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6487" y="3197625"/>
            <a:ext cx="842645" cy="842645"/>
          </a:xfrm>
          <a:prstGeom prst="rect">
            <a:avLst/>
          </a:prstGeom>
        </p:spPr>
      </p:pic>
      <p:pic>
        <p:nvPicPr>
          <p:cNvPr id="20" name="Graphic 19" descr="Man outline">
            <a:extLst>
              <a:ext uri="{FF2B5EF4-FFF2-40B4-BE49-F238E27FC236}">
                <a16:creationId xmlns:a16="http://schemas.microsoft.com/office/drawing/2014/main" id="{EE210734-65D0-44F3-B944-40BC5EE3F7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4626" y="4308516"/>
            <a:ext cx="781223" cy="781223"/>
          </a:xfrm>
          <a:prstGeom prst="rect">
            <a:avLst/>
          </a:prstGeom>
        </p:spPr>
      </p:pic>
      <p:pic>
        <p:nvPicPr>
          <p:cNvPr id="22" name="Graphic 21" descr="Woman outline">
            <a:extLst>
              <a:ext uri="{FF2B5EF4-FFF2-40B4-BE49-F238E27FC236}">
                <a16:creationId xmlns:a16="http://schemas.microsoft.com/office/drawing/2014/main" id="{A8FA1477-01BD-4B10-AAB8-7A4B8BAB23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89" y="4325115"/>
            <a:ext cx="781222" cy="781222"/>
          </a:xfrm>
          <a:prstGeom prst="rect">
            <a:avLst/>
          </a:prstGeom>
        </p:spPr>
      </p:pic>
      <p:pic>
        <p:nvPicPr>
          <p:cNvPr id="23" name="Graphic 22" descr="Man outline">
            <a:extLst>
              <a:ext uri="{FF2B5EF4-FFF2-40B4-BE49-F238E27FC236}">
                <a16:creationId xmlns:a16="http://schemas.microsoft.com/office/drawing/2014/main" id="{B1167BC1-7296-4703-ABDF-B54B1A48AC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12687" y="4325369"/>
            <a:ext cx="780968" cy="7809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6A39709-25B0-4BD1-A1CE-A4937D4EFD2C}"/>
              </a:ext>
            </a:extLst>
          </p:cNvPr>
          <p:cNvSpPr txBox="1"/>
          <p:nvPr/>
        </p:nvSpPr>
        <p:spPr>
          <a:xfrm>
            <a:off x="7613303" y="5065641"/>
            <a:ext cx="1994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Only 66% virally suppressed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7611A5-5DFD-45B5-9F9E-0AB2BDBEDF37}"/>
              </a:ext>
            </a:extLst>
          </p:cNvPr>
          <p:cNvSpPr txBox="1"/>
          <p:nvPr/>
        </p:nvSpPr>
        <p:spPr>
          <a:xfrm>
            <a:off x="2886487" y="4064556"/>
            <a:ext cx="193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$3-4,000 out-of-pocket per year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CCEA2E28-C817-429A-A1F2-AAC56417B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089"/>
            <a:ext cx="106890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McCann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Intern Med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2020, Tseng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2020, CDC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HIV Surveillance Supplemental Report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84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9254F-AB66-7359-1615-CF0C1A51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08531C-7667-42C3-8383-201388856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92179"/>
              </p:ext>
            </p:extLst>
          </p:nvPr>
        </p:nvGraphicFramePr>
        <p:xfrm>
          <a:off x="757171" y="1875692"/>
          <a:ext cx="5174706" cy="4067908"/>
        </p:xfrm>
        <a:graphic>
          <a:graphicData uri="http://schemas.openxmlformats.org/drawingml/2006/table">
            <a:tbl>
              <a:tblPr/>
              <a:tblGrid>
                <a:gridCol w="5174706">
                  <a:extLst>
                    <a:ext uri="{9D8B030D-6E8A-4147-A177-3AD203B41FA5}">
                      <a16:colId xmlns:a16="http://schemas.microsoft.com/office/drawing/2014/main" val="2638559887"/>
                    </a:ext>
                  </a:extLst>
                </a:gridCol>
              </a:tblGrid>
              <a:tr h="1820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Initial Regimens for Most People with HIV</a:t>
                      </a:r>
                    </a:p>
                  </a:txBody>
                  <a:tcPr marL="34923" marR="34923" marT="34923" marB="34923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62088"/>
                  </a:ext>
                </a:extLst>
              </a:tr>
              <a:tr h="2247204">
                <a:tc>
                  <a:txBody>
                    <a:bodyPr/>
                    <a:lstStyle/>
                    <a:p>
                      <a:pPr marL="285750" lvl="0" indent="-285750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demonstrated durable virologic efficacy</a:t>
                      </a:r>
                    </a:p>
                    <a:p>
                      <a:pPr marL="285750" lvl="0" indent="-285750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Favorable tolerability and toxicity profiles</a:t>
                      </a:r>
                    </a:p>
                    <a:p>
                      <a:pPr marL="285750" lvl="0" indent="-285750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Ease of use</a:t>
                      </a:r>
                    </a:p>
                  </a:txBody>
                  <a:tcPr marL="34923" marR="34923" marT="34923" marB="34923">
                    <a:lnL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0472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0905E46-256E-491B-956C-70DA78360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089"/>
            <a:ext cx="2437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https://clinicalinfo.hiv.gov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865CFF-0095-4455-8F7F-36A1AAE38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03509"/>
              </p:ext>
            </p:extLst>
          </p:nvPr>
        </p:nvGraphicFramePr>
        <p:xfrm>
          <a:off x="6096000" y="1875692"/>
          <a:ext cx="5176771" cy="4067908"/>
        </p:xfrm>
        <a:graphic>
          <a:graphicData uri="http://schemas.openxmlformats.org/drawingml/2006/table">
            <a:tbl>
              <a:tblPr/>
              <a:tblGrid>
                <a:gridCol w="5176771">
                  <a:extLst>
                    <a:ext uri="{9D8B030D-6E8A-4147-A177-3AD203B41FA5}">
                      <a16:colId xmlns:a16="http://schemas.microsoft.com/office/drawing/2014/main" val="1606695638"/>
                    </a:ext>
                  </a:extLst>
                </a:gridCol>
              </a:tblGrid>
              <a:tr h="18346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Initial Regimens in Certain Clinical Situations</a:t>
                      </a:r>
                    </a:p>
                  </a:txBody>
                  <a:tcPr marL="34923" marR="34923" marT="34923" marB="34923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B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87695"/>
                  </a:ext>
                </a:extLst>
              </a:tr>
              <a:tr h="2233217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endParaRPr lang="en-US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and tolerable, but have some disadvantages or have less supporting data from randomized clinical trials </a:t>
                      </a:r>
                    </a:p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certain clinical situations, one of these regimens may be preferred</a:t>
                      </a:r>
                    </a:p>
                  </a:txBody>
                  <a:tcPr marL="34923" marR="34923" marT="34923" marB="34923">
                    <a:lnL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91816"/>
                  </a:ext>
                </a:extLst>
              </a:tr>
            </a:tbl>
          </a:graphicData>
        </a:graphic>
      </p:graphicFrame>
      <p:sp>
        <p:nvSpPr>
          <p:cNvPr id="7" name="Line 6">
            <a:extLst>
              <a:ext uri="{FF2B5EF4-FFF2-40B4-BE49-F238E27FC236}">
                <a16:creationId xmlns:a16="http://schemas.microsoft.com/office/drawing/2014/main" id="{167385EE-354A-4B64-89D2-1BFD29A8F6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9D0917-8809-4CF3-B1A2-80E8833E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330999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DHHS ART guidelines</a:t>
            </a:r>
          </a:p>
        </p:txBody>
      </p:sp>
    </p:spTree>
    <p:extLst>
      <p:ext uri="{BB962C8B-B14F-4D97-AF65-F5344CB8AC3E}">
        <p14:creationId xmlns:p14="http://schemas.microsoft.com/office/powerpoint/2010/main" val="105467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054D5-496A-B16B-C554-4AA35EE3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E0893-B80B-4486-9C3F-D540BE1559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EC64C-646A-4DE3-8E95-545EE7CF2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3" y="1610333"/>
            <a:ext cx="7388528" cy="4634892"/>
          </a:xfrm>
          <a:prstGeom prst="rect">
            <a:avLst/>
          </a:prstGeom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D2062F87-B30B-41F6-A231-4144FD0EF9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06BDA5-35B7-4C0A-AF75-B6DCCC06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1010758" cy="1325563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Declining HIV-related mortality, 2010-2018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460FF027-EBF6-48B7-A1E3-90C54F765AD4}"/>
              </a:ext>
            </a:extLst>
          </p:cNvPr>
          <p:cNvSpPr txBox="1"/>
          <p:nvPr/>
        </p:nvSpPr>
        <p:spPr>
          <a:xfrm>
            <a:off x="0" y="6519446"/>
            <a:ext cx="658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CDC. Morbidity and Mortality Weekly Report. November 20, 2020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D8BE360-DBAC-41AA-98E4-AD2591E919B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9415E-4725-46B8-A330-C9FBC1913C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8811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BFC9-F5C9-C2F3-A024-021E4063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296457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Rising ART costs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9981-890F-C194-1DDB-F2E79B15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characterize changes in initial ART regimen costs over time, focusing on recommended regimens for: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Most people with HIV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Certain clinical situations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Obtained the annual, average wholesale price of ART regimens recommended by the DHHS guidelines (2012-18)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F7B5E-A899-12E0-BCAC-B325BB04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50</a:t>
            </a:fld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509F98F2-226A-4C9C-A699-37CE3EA0AF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02CE39-B4F2-4F59-B274-3104C27F7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089"/>
            <a:ext cx="3155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McCann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Intern Med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094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7D28-08CF-48BB-BEDA-4189419F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15" y="354419"/>
            <a:ext cx="11353801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Annual ART average wholesale prices (AWP)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BBAA-5BEA-4F8C-85B3-E470321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51</a:t>
            </a:fld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83DA629-F3D3-4CF3-A671-D28588E6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089"/>
            <a:ext cx="36587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McCann et al.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Intern Med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C7F9055F-69BE-4752-8AB5-0310EF5E3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A112F-225D-49E4-BD07-2F3C71EBF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50"/>
          <a:stretch/>
        </p:blipFill>
        <p:spPr>
          <a:xfrm>
            <a:off x="251494" y="2072157"/>
            <a:ext cx="11102306" cy="3750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64855A-CDC9-4190-87E6-CF65B9AB4A5B}"/>
              </a:ext>
            </a:extLst>
          </p:cNvPr>
          <p:cNvSpPr txBox="1"/>
          <p:nvPr/>
        </p:nvSpPr>
        <p:spPr>
          <a:xfrm>
            <a:off x="10600653" y="2439328"/>
            <a:ext cx="1339853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(3.5x)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ABA6F-4CBC-46F8-BB89-85A89A44F7ED}"/>
              </a:ext>
            </a:extLst>
          </p:cNvPr>
          <p:cNvSpPr txBox="1"/>
          <p:nvPr/>
        </p:nvSpPr>
        <p:spPr>
          <a:xfrm>
            <a:off x="10608307" y="3016169"/>
            <a:ext cx="1339853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23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7D28-08CF-48BB-BEDA-4189419F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15" y="354419"/>
            <a:ext cx="11353801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Annual ART average wholesale prices (AWP)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BBAA-5BEA-4F8C-85B3-E470321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52</a:t>
            </a:fld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83DA629-F3D3-4CF3-A671-D28588E6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089"/>
            <a:ext cx="3155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McCann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Intern Med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C7F9055F-69BE-4752-8AB5-0310EF5E3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A112F-225D-49E4-BD07-2F3C71EBF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50"/>
          <a:stretch/>
        </p:blipFill>
        <p:spPr>
          <a:xfrm>
            <a:off x="251494" y="2072157"/>
            <a:ext cx="11102306" cy="3750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5ABA6F-4CBC-46F8-BB89-85A89A44F7ED}"/>
              </a:ext>
            </a:extLst>
          </p:cNvPr>
          <p:cNvSpPr txBox="1"/>
          <p:nvPr/>
        </p:nvSpPr>
        <p:spPr>
          <a:xfrm>
            <a:off x="10608308" y="3016169"/>
            <a:ext cx="7454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63A3B-66FA-41D8-BA0D-2AA2321B4D6A}"/>
              </a:ext>
            </a:extLst>
          </p:cNvPr>
          <p:cNvSpPr txBox="1"/>
          <p:nvPr/>
        </p:nvSpPr>
        <p:spPr>
          <a:xfrm>
            <a:off x="10600654" y="2439328"/>
            <a:ext cx="7454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</a:p>
        </p:txBody>
      </p:sp>
    </p:spTree>
    <p:extLst>
      <p:ext uri="{BB962C8B-B14F-4D97-AF65-F5344CB8AC3E}">
        <p14:creationId xmlns:p14="http://schemas.microsoft.com/office/powerpoint/2010/main" val="3747817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7D28-08CF-48BB-BEDA-4189419F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15" y="354419"/>
            <a:ext cx="11353801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Annual ART average wholesale prices (AWP)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BBAA-5BEA-4F8C-85B3-E470321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53</a:t>
            </a:fld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83DA629-F3D3-4CF3-A671-D28588E6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5089"/>
            <a:ext cx="3155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McCann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Intern Med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C7F9055F-69BE-4752-8AB5-0310EF5E3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A112F-225D-49E4-BD07-2F3C71EBF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50"/>
          <a:stretch/>
        </p:blipFill>
        <p:spPr>
          <a:xfrm>
            <a:off x="251494" y="2072157"/>
            <a:ext cx="11102306" cy="3750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64855A-CDC9-4190-87E6-CF65B9AB4A5B}"/>
              </a:ext>
            </a:extLst>
          </p:cNvPr>
          <p:cNvSpPr txBox="1"/>
          <p:nvPr/>
        </p:nvSpPr>
        <p:spPr>
          <a:xfrm>
            <a:off x="10600654" y="2439328"/>
            <a:ext cx="7454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ABA6F-4CBC-46F8-BB89-85A89A44F7ED}"/>
              </a:ext>
            </a:extLst>
          </p:cNvPr>
          <p:cNvSpPr txBox="1"/>
          <p:nvPr/>
        </p:nvSpPr>
        <p:spPr>
          <a:xfrm>
            <a:off x="10608308" y="3016169"/>
            <a:ext cx="7454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A9FFA6-C0CC-42F5-BE4C-90850108788A}"/>
              </a:ext>
            </a:extLst>
          </p:cNvPr>
          <p:cNvCxnSpPr>
            <a:cxnSpLocks/>
          </p:cNvCxnSpPr>
          <p:nvPr/>
        </p:nvCxnSpPr>
        <p:spPr>
          <a:xfrm flipV="1">
            <a:off x="1312985" y="3947389"/>
            <a:ext cx="9668069" cy="30809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2C22E4-DA75-4E8B-98DF-C0DCDCAF4CD2}"/>
              </a:ext>
            </a:extLst>
          </p:cNvPr>
          <p:cNvSpPr txBox="1"/>
          <p:nvPr/>
        </p:nvSpPr>
        <p:spPr>
          <a:xfrm>
            <a:off x="11014038" y="3634565"/>
            <a:ext cx="745492" cy="646331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CPI: 9%</a:t>
            </a:r>
          </a:p>
        </p:txBody>
      </p:sp>
    </p:spTree>
    <p:extLst>
      <p:ext uri="{BB962C8B-B14F-4D97-AF65-F5344CB8AC3E}">
        <p14:creationId xmlns:p14="http://schemas.microsoft.com/office/powerpoint/2010/main" val="9000103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7CAB-15CA-E875-0AA2-DAA485B2F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99568"/>
            <a:ext cx="10515600" cy="1058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Who pays for ART among aging PWH?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85282-FC9B-22BA-081D-1515893E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54</a:t>
            </a:fld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02FB3F85-BB27-406D-95E3-61C6896963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3686273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843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5F84-9FB4-408D-995A-E7B1898E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3821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Medicare Part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E841-290E-47EA-B1BB-31B13D1A3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777523"/>
            <a:ext cx="10386316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Approximately 25% of PWH in clinical care are enrolled in Medicare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Most are also enrolled in Medicare Part D for prescriptions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Complicated cost-sharing structure in Medicare Part D obscures who bears the burden of high ART costs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CEF1F-C670-472A-9A25-22C243B8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55</a:t>
            </a:fld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4343B75-3C30-4BED-9C34-FD90218C9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CAAA553-DD55-4D26-92F1-AB1990EE0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2981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Tseng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14710728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C5EB-F095-4FAE-B1FF-260CA1C8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128715"/>
            <a:ext cx="11353800" cy="1325563"/>
          </a:xfrm>
        </p:spPr>
        <p:txBody>
          <a:bodyPr>
            <a:norm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Part D cost-sharing between patients, insurance plans, manufacturers, and Medicare for 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85110-BD03-4058-81E6-7F007F2C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56</a:t>
            </a:fld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15815C60-9D8B-4528-9409-EDBBBF347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CDF2DC-FEE4-43D7-ADC5-869385181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365" y="1581870"/>
            <a:ext cx="5240978" cy="5147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CC843-A96D-4281-8687-05F06F982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95" y="1549543"/>
            <a:ext cx="1187209" cy="115288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76E79EF-78C6-44A6-B755-F0E09174E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2981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Tseng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2883936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74D5-C9F1-4679-B835-EDE94A32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0" y="334735"/>
            <a:ext cx="11039877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Inequities in Medicare Part D cost-sharing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3D14-BDE0-4FB4-B894-DEA7361C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5438E-C0FC-4950-90CA-755AEBE2FC01}"/>
              </a:ext>
            </a:extLst>
          </p:cNvPr>
          <p:cNvSpPr txBox="1"/>
          <p:nvPr/>
        </p:nvSpPr>
        <p:spPr>
          <a:xfrm>
            <a:off x="757171" y="1686781"/>
            <a:ext cx="10515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With standard coverage, annual out-of-pocket costs are substantial ($3,300-$4,400/year)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C796227-FB58-4EE7-A9E0-0E705B96E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2981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Tseng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E65EF56-9740-4805-8E75-7073BF382D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458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74D5-C9F1-4679-B835-EDE94A32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0" y="334735"/>
            <a:ext cx="11039877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Inequities in Medicare Part D cost-sharing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3D14-BDE0-4FB4-B894-DEA7361C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5438E-C0FC-4950-90CA-755AEBE2FC01}"/>
              </a:ext>
            </a:extLst>
          </p:cNvPr>
          <p:cNvSpPr txBox="1"/>
          <p:nvPr/>
        </p:nvSpPr>
        <p:spPr>
          <a:xfrm>
            <a:off x="757171" y="1686781"/>
            <a:ext cx="10515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standard coverage, annual out-of-pocket costs are substantial ($3,300-$4,400/year)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Low-income subsidies (LIS) are available but vary depending on person’s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C796227-FB58-4EE7-A9E0-0E705B96E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2981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Tseng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E65EF56-9740-4805-8E75-7073BF382D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555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74D5-C9F1-4679-B835-EDE94A32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0" y="334735"/>
            <a:ext cx="11039877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Inequities in Medicare Part D cost-sharing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3D14-BDE0-4FB4-B894-DEA7361C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59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5438E-C0FC-4950-90CA-755AEBE2FC01}"/>
              </a:ext>
            </a:extLst>
          </p:cNvPr>
          <p:cNvSpPr txBox="1"/>
          <p:nvPr/>
        </p:nvSpPr>
        <p:spPr>
          <a:xfrm>
            <a:off x="757171" y="1686781"/>
            <a:ext cx="10515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standard coverage, annual out-of-pocket costs are substantial ($3,300-$4,400/year)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Low-income subsidies (LIS) are available but vary depending on person’s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Higher ART prices result in greater costs assumed by Medicare beneficiaries and government payers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C796227-FB58-4EE7-A9E0-0E705B96E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2981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Tseng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JAMA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2020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E65EF56-9740-4805-8E75-7073BF382D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8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FBF5-16AE-471E-B6F7-C576C1EA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Multimorbidity is common and is rising among PWH</a:t>
            </a:r>
          </a:p>
          <a:p>
            <a:pPr lvl="1"/>
            <a:r>
              <a:rPr lang="en-US" sz="2400">
                <a:solidFill>
                  <a:schemeClr val="tx1"/>
                </a:solidFill>
              </a:rPr>
              <a:t>Traditional and HIV-related risk factors contribute to multimorbidity</a:t>
            </a: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Polypharmacy includes risks of adverse events and drug-drug interactions</a:t>
            </a:r>
          </a:p>
          <a:p>
            <a:endParaRPr lang="en-US" sz="2800">
              <a:solidFill>
                <a:schemeClr val="tx1"/>
              </a:solidFill>
            </a:endParaRPr>
          </a:p>
          <a:p>
            <a:r>
              <a:rPr lang="en-US" sz="2800">
                <a:solidFill>
                  <a:schemeClr val="tx1"/>
                </a:solidFill>
              </a:rPr>
              <a:t>Among PWH &gt;50y, frailty is common (10.9%) and pre-frailty very common (47.2%)</a:t>
            </a:r>
          </a:p>
          <a:p>
            <a:pPr lvl="1"/>
            <a:r>
              <a:rPr lang="en-US" sz="2400">
                <a:solidFill>
                  <a:schemeClr val="tx1"/>
                </a:solidFill>
              </a:rPr>
              <a:t>Similar in frequency to community-dwelling adults &gt;65y</a:t>
            </a:r>
            <a:endParaRPr lang="en-US" sz="2000">
              <a:solidFill>
                <a:schemeClr val="tx1"/>
              </a:solidFill>
            </a:endParaRPr>
          </a:p>
          <a:p>
            <a:pPr lvl="1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12406-415D-4426-8EAD-EBB2E00A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E0893-B80B-4486-9C3F-D540BE1559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6DCE00-CDE6-4E6E-AEBB-BD49F15D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70666"/>
            <a:ext cx="10968103" cy="1143000"/>
          </a:xfrm>
        </p:spPr>
        <p:txBody>
          <a:bodyPr/>
          <a:lstStyle/>
          <a:p>
            <a:pPr algn="l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Multimorbidity, polypharmacy, and frailty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4BF141E5-217F-478D-91CA-33946C654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20759-528E-40E9-BCE9-135D8A241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43493"/>
            <a:ext cx="112176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Yamada et al. </a:t>
            </a:r>
            <a:r>
              <a:rPr lang="en-US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Forum Infect Dis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2022, </a:t>
            </a:r>
            <a:r>
              <a:rPr lang="en-US" sz="1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McNicholl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Pharmacotherapy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2017, </a:t>
            </a:r>
            <a:r>
              <a:rPr lang="en-US" sz="1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Kamkwalala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Res Hum Retroviruses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et al. </a:t>
            </a:r>
            <a:r>
              <a:rPr lang="en-US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Healthy </a:t>
            </a:r>
            <a:r>
              <a:rPr lang="en-US" sz="1400" i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Longev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2021, Morales et al. </a:t>
            </a:r>
            <a:r>
              <a:rPr lang="en-US" sz="1400" i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EClinicalMedicine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2022. </a:t>
            </a:r>
            <a:r>
              <a:rPr lang="en-US" sz="1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Althoff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HIV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7E14041-92CA-47DD-B729-3EE32F5C912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9415E-4725-46B8-A330-C9FBC1913C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0799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172" y="254992"/>
            <a:ext cx="11123915" cy="12912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growth in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edicare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eneficiaries with HIV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2033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75FA1CF-911A-4FBE-AF7B-D429F5D218B8}"/>
              </a:ext>
            </a:extLst>
          </p:cNvPr>
          <p:cNvSpPr txBox="1">
            <a:spLocks/>
          </p:cNvSpPr>
          <p:nvPr/>
        </p:nvSpPr>
        <p:spPr bwMode="auto">
          <a:xfrm>
            <a:off x="8229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1E0893-B80B-4486-9C3F-D540BE155925}" type="slidenum">
              <a:rPr lang="en-US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F0EE454-F7BE-4C11-82C0-A0EA483360E4}"/>
              </a:ext>
            </a:extLst>
          </p:cNvPr>
          <p:cNvSpPr txBox="1"/>
          <p:nvPr/>
        </p:nvSpPr>
        <p:spPr>
          <a:xfrm>
            <a:off x="0" y="6466473"/>
            <a:ext cx="596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CDC. HIV Among People Aged 50 and Older. 2014-2018.</a:t>
            </a: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986BD5B7-C0DE-4840-9949-7B9D791C4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C6EA6D-BC25-4A69-AB57-8A2073B97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512812"/>
              </p:ext>
            </p:extLst>
          </p:nvPr>
        </p:nvGraphicFramePr>
        <p:xfrm>
          <a:off x="2155934" y="1376860"/>
          <a:ext cx="7083316" cy="502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61B43D70-5521-C9B4-DA43-0FA73DE0B0F0}"/>
              </a:ext>
            </a:extLst>
          </p:cNvPr>
          <p:cNvSpPr txBox="1"/>
          <p:nvPr/>
        </p:nvSpPr>
        <p:spPr>
          <a:xfrm>
            <a:off x="7742925" y="1877138"/>
            <a:ext cx="2895087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FF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500,000 Medicare beneficiaries by 2033</a:t>
            </a:r>
            <a:endParaRPr lang="en-US" sz="1600">
              <a:solidFill>
                <a:srgbClr val="FF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3061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E66B-B148-C788-1DDD-77F430707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711714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Utilizing 2016 Medicare claims data (20% sample), we compared Medicare spending among: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People without HIV 	(n=4.5 million)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People with HIV	 	(n=21,564)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33152-70C3-BB9F-3259-5815CB55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61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8B856D3-8C77-40C2-96C2-2FFD0DAF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3290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Figueroa et al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Affairs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11E6CA-C740-450A-8614-9FD84F84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92853"/>
            <a:ext cx="11136087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Association of HIV with health care spending among Medicare beneficiaries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3F4B519-10A6-4376-A252-52958C0740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838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B0EFA08-4C8F-4C9C-ADD9-A3D3B7A9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67" y="1520271"/>
            <a:ext cx="9126913" cy="4836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77D28-08CF-48BB-BEDA-4189419F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57436"/>
            <a:ext cx="1278774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 2016 Medicare spending for people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and without HIV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BBAA-5BEA-4F8C-85B3-E470321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62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D3F329F-B426-4B12-85C5-59362938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3290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Figueroa et al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Affairs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C45EB8EA-4563-4BAB-B21B-C06E55390B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B2BEC-89B6-4EF3-81C4-51E5DE3817C9}"/>
              </a:ext>
            </a:extLst>
          </p:cNvPr>
          <p:cNvSpPr txBox="1"/>
          <p:nvPr/>
        </p:nvSpPr>
        <p:spPr>
          <a:xfrm>
            <a:off x="6555418" y="2031538"/>
            <a:ext cx="239960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F9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without HIV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96A62F-22C1-42A2-ADCC-529A3996B71D}"/>
              </a:ext>
            </a:extLst>
          </p:cNvPr>
          <p:cNvSpPr txBox="1"/>
          <p:nvPr/>
        </p:nvSpPr>
        <p:spPr>
          <a:xfrm>
            <a:off x="6555418" y="1745017"/>
            <a:ext cx="18754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5A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HIV</a:t>
            </a:r>
          </a:p>
        </p:txBody>
      </p:sp>
    </p:spTree>
    <p:extLst>
      <p:ext uri="{BB962C8B-B14F-4D97-AF65-F5344CB8AC3E}">
        <p14:creationId xmlns:p14="http://schemas.microsoft.com/office/powerpoint/2010/main" val="2910187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0A3084A-180A-48A0-97FA-53271076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67" y="1520271"/>
            <a:ext cx="9126913" cy="4836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77D28-08CF-48BB-BEDA-4189419F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57436"/>
            <a:ext cx="12787745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Overall Medicare spending for people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with and without HIV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BBAA-5BEA-4F8C-85B3-E470321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63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D3F329F-B426-4B12-85C5-59362938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3290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Figueroa et al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Affairs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B47918-487A-400E-952E-2884D5567976}"/>
              </a:ext>
            </a:extLst>
          </p:cNvPr>
          <p:cNvCxnSpPr>
            <a:cxnSpLocks/>
          </p:cNvCxnSpPr>
          <p:nvPr/>
        </p:nvCxnSpPr>
        <p:spPr>
          <a:xfrm flipV="1">
            <a:off x="2836995" y="2596634"/>
            <a:ext cx="0" cy="1998518"/>
          </a:xfrm>
          <a:prstGeom prst="line">
            <a:avLst/>
          </a:prstGeom>
          <a:ln w="254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6CBA88-0BD8-40F6-87A0-1C11C2758CE3}"/>
              </a:ext>
            </a:extLst>
          </p:cNvPr>
          <p:cNvSpPr txBox="1"/>
          <p:nvPr/>
        </p:nvSpPr>
        <p:spPr>
          <a:xfrm>
            <a:off x="2896478" y="3059668"/>
            <a:ext cx="114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∆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209%</a:t>
            </a:r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FE4BE-00F4-47D9-9AE7-1EA4846A4871}"/>
              </a:ext>
            </a:extLst>
          </p:cNvPr>
          <p:cNvSpPr txBox="1"/>
          <p:nvPr/>
        </p:nvSpPr>
        <p:spPr>
          <a:xfrm>
            <a:off x="8429938" y="5160327"/>
            <a:ext cx="114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∆ 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66%</a:t>
            </a:r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A47BA8-13B6-4349-A52F-17A4E3BF684D}"/>
              </a:ext>
            </a:extLst>
          </p:cNvPr>
          <p:cNvSpPr txBox="1"/>
          <p:nvPr/>
        </p:nvSpPr>
        <p:spPr>
          <a:xfrm>
            <a:off x="9883187" y="5160327"/>
            <a:ext cx="114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∆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44%</a:t>
            </a:r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307C79-A8C7-4417-A92B-C93F1A9627E9}"/>
              </a:ext>
            </a:extLst>
          </p:cNvPr>
          <p:cNvSpPr txBox="1"/>
          <p:nvPr/>
        </p:nvSpPr>
        <p:spPr>
          <a:xfrm>
            <a:off x="5888182" y="4595152"/>
            <a:ext cx="114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∆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17%</a:t>
            </a:r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E41B94-6723-4842-8EDB-AFF648CC0F5D}"/>
              </a:ext>
            </a:extLst>
          </p:cNvPr>
          <p:cNvCxnSpPr>
            <a:cxnSpLocks/>
          </p:cNvCxnSpPr>
          <p:nvPr/>
        </p:nvCxnSpPr>
        <p:spPr>
          <a:xfrm flipV="1">
            <a:off x="5870124" y="4779818"/>
            <a:ext cx="0" cy="117763"/>
          </a:xfrm>
          <a:prstGeom prst="line">
            <a:avLst/>
          </a:prstGeom>
          <a:ln w="254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F4AB46-464C-42D5-9FC9-650B4B1B549C}"/>
              </a:ext>
            </a:extLst>
          </p:cNvPr>
          <p:cNvCxnSpPr>
            <a:cxnSpLocks/>
          </p:cNvCxnSpPr>
          <p:nvPr/>
        </p:nvCxnSpPr>
        <p:spPr>
          <a:xfrm>
            <a:off x="8439729" y="5529659"/>
            <a:ext cx="0" cy="0"/>
          </a:xfrm>
          <a:prstGeom prst="line">
            <a:avLst/>
          </a:prstGeom>
          <a:ln w="254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38BCB5-6FD8-4BED-9FD0-B537387CB504}"/>
              </a:ext>
            </a:extLst>
          </p:cNvPr>
          <p:cNvCxnSpPr>
            <a:cxnSpLocks/>
          </p:cNvCxnSpPr>
          <p:nvPr/>
        </p:nvCxnSpPr>
        <p:spPr>
          <a:xfrm>
            <a:off x="9846390" y="5534900"/>
            <a:ext cx="0" cy="0"/>
          </a:xfrm>
          <a:prstGeom prst="line">
            <a:avLst/>
          </a:prstGeom>
          <a:ln w="254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6">
            <a:extLst>
              <a:ext uri="{FF2B5EF4-FFF2-40B4-BE49-F238E27FC236}">
                <a16:creationId xmlns:a16="http://schemas.microsoft.com/office/drawing/2014/main" id="{C45EB8EA-4563-4BAB-B21B-C06E55390B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1007F8-6214-4DEB-9054-5971D0EDFA47}"/>
              </a:ext>
            </a:extLst>
          </p:cNvPr>
          <p:cNvCxnSpPr>
            <a:cxnSpLocks/>
          </p:cNvCxnSpPr>
          <p:nvPr/>
        </p:nvCxnSpPr>
        <p:spPr>
          <a:xfrm flipV="1">
            <a:off x="4244341" y="3606800"/>
            <a:ext cx="0" cy="1722610"/>
          </a:xfrm>
          <a:prstGeom prst="line">
            <a:avLst/>
          </a:prstGeom>
          <a:ln w="254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00AA711-9576-4AFC-8D64-76EDD923CACB}"/>
              </a:ext>
            </a:extLst>
          </p:cNvPr>
          <p:cNvSpPr txBox="1"/>
          <p:nvPr/>
        </p:nvSpPr>
        <p:spPr>
          <a:xfrm>
            <a:off x="4303824" y="3793926"/>
            <a:ext cx="114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∆ 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785%</a:t>
            </a:r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B2BEC-89B6-4EF3-81C4-51E5DE3817C9}"/>
              </a:ext>
            </a:extLst>
          </p:cNvPr>
          <p:cNvSpPr txBox="1"/>
          <p:nvPr/>
        </p:nvSpPr>
        <p:spPr>
          <a:xfrm>
            <a:off x="6555418" y="2031538"/>
            <a:ext cx="239960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F9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without HIV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96A62F-22C1-42A2-ADCC-529A3996B71D}"/>
              </a:ext>
            </a:extLst>
          </p:cNvPr>
          <p:cNvSpPr txBox="1"/>
          <p:nvPr/>
        </p:nvSpPr>
        <p:spPr>
          <a:xfrm>
            <a:off x="6555418" y="1745017"/>
            <a:ext cx="187544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5A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HIV</a:t>
            </a:r>
          </a:p>
        </p:txBody>
      </p:sp>
    </p:spTree>
    <p:extLst>
      <p:ext uri="{BB962C8B-B14F-4D97-AF65-F5344CB8AC3E}">
        <p14:creationId xmlns:p14="http://schemas.microsoft.com/office/powerpoint/2010/main" val="1040141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33152-70C3-BB9F-3259-5815CB55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64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8B856D3-8C77-40C2-96C2-2FFD0DAF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3290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Figueroa et al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Affairs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11E6CA-C740-450A-8614-9FD84F84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92853"/>
            <a:ext cx="1113608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all Medicare beneficiaries with diagnosed HIV are prescribed ART in 2016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3F4B519-10A6-4376-A252-52958C0740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655781A-FD31-47F6-8F24-14C15BB2B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219279"/>
              </p:ext>
            </p:extLst>
          </p:nvPr>
        </p:nvGraphicFramePr>
        <p:xfrm>
          <a:off x="617742" y="1815130"/>
          <a:ext cx="10956516" cy="454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11480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33152-70C3-BB9F-3259-5815CB55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65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8B856D3-8C77-40C2-96C2-2FFD0DAF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3290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Figueroa et al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Affairs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11E6CA-C740-450A-8614-9FD84F84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92853"/>
            <a:ext cx="11136087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comorbidities among Medicare beneficiaries not prescribed ART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03F4B519-10A6-4376-A252-52958C0740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88CC0D7-3D0F-4A1D-A5A3-F1AE007DD4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235531"/>
              </p:ext>
            </p:extLst>
          </p:nvPr>
        </p:nvGraphicFramePr>
        <p:xfrm>
          <a:off x="1330569" y="1579244"/>
          <a:ext cx="8651631" cy="490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2132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E950-4B9E-4180-AD80-47D7CAF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9" y="720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Medicare spending by HIV status and months since ART initiation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2D7B2-80CF-46DE-8647-3079B131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9CF08-C5D3-495C-8FC8-7D25BF277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" t="9191" r="-174"/>
          <a:stretch/>
        </p:blipFill>
        <p:spPr>
          <a:xfrm>
            <a:off x="1119883" y="1740830"/>
            <a:ext cx="8754382" cy="440986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C31AD5D4-A5E0-43AE-8BC7-505059AC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3290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Figueroa et al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Affairs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B2EEC-9946-4395-A050-48E8331C7E61}"/>
              </a:ext>
            </a:extLst>
          </p:cNvPr>
          <p:cNvSpPr txBox="1"/>
          <p:nvPr/>
        </p:nvSpPr>
        <p:spPr>
          <a:xfrm>
            <a:off x="7858539" y="2084527"/>
            <a:ext cx="3641035" cy="1938992"/>
          </a:xfrm>
          <a:prstGeom prst="rect">
            <a:avLst/>
          </a:prstGeom>
          <a:noFill/>
          <a:ln>
            <a:solidFill>
              <a:srgbClr val="474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People prescribed ART had less Medicare spending on mental health and other medical comorbidities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B8A1B7DA-62DB-4898-B4FF-A2C9823C65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298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5717-C691-44C0-9D89-02A6441A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11C5-53BE-48D8-8165-68421284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Assessing multi-year Medicare claims data for trends in ART use and risk factors for no ART use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 trends in Medicare Advantage for people aging with HIV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Parameterizing CEPAC with cost data from Medicare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85B0-7258-4A0C-B44E-3CA76C76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67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9A38785-6EC8-4F58-90CF-9E6E24AAE6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17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5717-C691-44C0-9D89-02A6441A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11C5-53BE-48D8-8165-68421284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People aging with HIV will grow in number given the effectiveness of ART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Multimorbidity is a major issue and will increase as people age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Screening and treatment strategies are essential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Costs will grow with a direct impact on PWH due to out-of-pocket costs, as well as on taxpayers</a:t>
            </a:r>
          </a:p>
          <a:p>
            <a:pPr lvl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Simulation modeling is a method to examine and investigate interventions that are clinically effective and cost-effective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85B0-7258-4A0C-B44E-3CA76C76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68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9A38785-6EC8-4F58-90CF-9E6E24AAE6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9206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9DB173-451C-4199-B1CD-8407600983E8}"/>
              </a:ext>
            </a:extLst>
          </p:cNvPr>
          <p:cNvSpPr txBox="1">
            <a:spLocks/>
          </p:cNvSpPr>
          <p:nvPr/>
        </p:nvSpPr>
        <p:spPr>
          <a:xfrm>
            <a:off x="757171" y="363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 CEPAC Team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BA584-33C6-4497-B412-27F4A48E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C90177-8950-4C88-BA21-AB4E9236C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83" y="1693582"/>
            <a:ext cx="11351517" cy="38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Luke Ang, BS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Ingrid Bassett, MD, MPH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kern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Wanyi</a:t>
            </a: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Chen, PhD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Chi, BS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Andrea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Ciaranello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MD, MPH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</a:t>
            </a:r>
            <a:r>
              <a:rPr lang="en-US" kern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Deleger</a:t>
            </a: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Lotanna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Dike, MPH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Caitlin Dugdale, MD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Florence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Ebem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Mary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Feser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BA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Clare Flanaghan, MPH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400"/>
              </a:spcAft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Kenneth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Freedberg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MD, MSc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Giardina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PhD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Emily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MD, MSc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Michelle Jones, BS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Elena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Losina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PhD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Munashe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Machoko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Amir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Mohareb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MD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Nora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Mulroy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Anne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Neilan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MD, MPH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David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Paltiel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PhD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Pamela Pei, PhD                          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Krishna Reddy, MD, MSc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Katherine Rich, MPH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 Sax, MD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Justine Scott, MPH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Prakriti Shrestha, BA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Hailey Spaeth, BA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Acadia Thielking, BA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Nattanicha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Wattananimitgul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BA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Milton Weinstein, PhD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39AA88-1B57-4958-B266-FADBD7EC4D5A}"/>
              </a:ext>
            </a:extLst>
          </p:cNvPr>
          <p:cNvSpPr/>
          <p:nvPr/>
        </p:nvSpPr>
        <p:spPr>
          <a:xfrm>
            <a:off x="1181366" y="5558511"/>
            <a:ext cx="984705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Funded by: CHARMED (R01AG069575), Jerome and Celia Reich HIV Scholar Award, Optimizing HIV Care in Less Developed Countries (R37AI058736), Cost-effectiveness of Preventing HIV Complications (R01AI042006), Innovation Across the Spectrum of Pediatric HIV Care (R01HD079214), and Novel Methods to Inform HIV/TB Clinical Trial Development (R01AI093269)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FB6C4E91-E626-46A7-B1B6-4735F4BD55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mgh_logo">
            <a:extLst>
              <a:ext uri="{FF2B5EF4-FFF2-40B4-BE49-F238E27FC236}">
                <a16:creationId xmlns:a16="http://schemas.microsoft.com/office/drawing/2014/main" id="{E69B6599-28AD-4BC5-B36B-D50CE8DA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5474503"/>
            <a:ext cx="944767" cy="11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e result for harvard medical school crest">
            <a:extLst>
              <a:ext uri="{FF2B5EF4-FFF2-40B4-BE49-F238E27FC236}">
                <a16:creationId xmlns:a16="http://schemas.microsoft.com/office/drawing/2014/main" id="{81C0F785-1DD8-48DF-A910-AFB18F5DE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424" y="5513688"/>
            <a:ext cx="944766" cy="10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84AFD-3012-4F2B-BDA5-BA72E6065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4303" t="9111" r="6849"/>
          <a:stretch/>
        </p:blipFill>
        <p:spPr bwMode="auto">
          <a:xfrm>
            <a:off x="9897817" y="0"/>
            <a:ext cx="2075373" cy="13203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352C8-161B-4EC6-BE31-868EF5EC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10127" r="3999" b="13924"/>
          <a:stretch>
            <a:fillRect/>
          </a:stretch>
        </p:blipFill>
        <p:spPr bwMode="auto">
          <a:xfrm>
            <a:off x="0" y="80450"/>
            <a:ext cx="1717872" cy="12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89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89D4-F87C-44D2-93A1-E513E50B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296457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People aging with HIV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CEDEB-56E4-44FD-9623-FB225823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783944"/>
            <a:ext cx="9823882" cy="4530725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Life expectancy of PWH who are engaged in care and virologically suppressed is near normal, but age-associated co-morbidities are rising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Given trends in multimorbidity, additional clinical complexity and costs are anticipated in the future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Simulation modeling can be used to project the future burden of co-morbidities among people aging with HIV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5642-8F02-D396-81C0-56838336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7</a:t>
            </a:fld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7E861054-5C1C-427B-A7AE-42234C942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D27BC-4BFC-4AB7-8434-F7256449E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5321"/>
            <a:ext cx="56860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et al. 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sz="1600" i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2020, Wong et al. 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1979661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9DB173-451C-4199-B1CD-8407600983E8}"/>
              </a:ext>
            </a:extLst>
          </p:cNvPr>
          <p:cNvSpPr txBox="1">
            <a:spLocks/>
          </p:cNvSpPr>
          <p:nvPr/>
        </p:nvSpPr>
        <p:spPr>
          <a:xfrm>
            <a:off x="4239149" y="303544"/>
            <a:ext cx="34354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BA584-33C6-4497-B412-27F4A48E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D618-99F8-4015-9B6C-BC4E689ED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FB6C4E91-E626-46A7-B1B6-4735F4BD55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0599E4-5B87-4C35-8B29-82068921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367" y="2140295"/>
            <a:ext cx="6427013" cy="275645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Contact information: Emily Hyle</a:t>
            </a:r>
          </a:p>
          <a:p>
            <a:pPr marL="0" indent="0" algn="ctr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ehyle@mgh.harvard.edu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Twitter: @EmilyHyle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733008B-ADA0-4C9C-8444-31CB7F315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269" y="5954137"/>
            <a:ext cx="7157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i="1">
                <a:solidFill>
                  <a:schemeClr val="tx1"/>
                </a:solidFill>
              </a:rPr>
              <a:t>Funding sources</a:t>
            </a:r>
            <a:r>
              <a:rPr lang="en-US" sz="1600" b="0">
                <a:solidFill>
                  <a:schemeClr val="tx1"/>
                </a:solidFill>
              </a:rPr>
              <a:t>: The Jerome and Celia Reich HIV Scholar Award and R01 AG069575 </a:t>
            </a:r>
            <a:endParaRPr lang="en-US" sz="1600" b="0" i="1">
              <a:solidFill>
                <a:schemeClr val="tx1"/>
              </a:solidFill>
            </a:endParaRPr>
          </a:p>
        </p:txBody>
      </p:sp>
      <p:pic>
        <p:nvPicPr>
          <p:cNvPr id="9" name="Picture 8" descr="mgh_logo">
            <a:extLst>
              <a:ext uri="{FF2B5EF4-FFF2-40B4-BE49-F238E27FC236}">
                <a16:creationId xmlns:a16="http://schemas.microsoft.com/office/drawing/2014/main" id="{908E6628-7E8F-4259-BF21-9DE9D9B9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4" y="5618632"/>
            <a:ext cx="944767" cy="11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e result for harvard medical school crest">
            <a:extLst>
              <a:ext uri="{FF2B5EF4-FFF2-40B4-BE49-F238E27FC236}">
                <a16:creationId xmlns:a16="http://schemas.microsoft.com/office/drawing/2014/main" id="{1BD08BC7-CBB1-4EFA-B0A1-61F5C0FC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424" y="5513688"/>
            <a:ext cx="944766" cy="10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DF4621-E118-4250-86E9-6833E4AA7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4303" t="9111" r="6849"/>
          <a:stretch/>
        </p:blipFill>
        <p:spPr bwMode="auto">
          <a:xfrm>
            <a:off x="9897817" y="0"/>
            <a:ext cx="2075373" cy="132033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421C9-07DD-42B3-A753-9FC78F18D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10127" r="3999" b="13924"/>
          <a:stretch>
            <a:fillRect/>
          </a:stretch>
        </p:blipFill>
        <p:spPr bwMode="auto">
          <a:xfrm>
            <a:off x="0" y="80450"/>
            <a:ext cx="1717872" cy="12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167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DC1867-7AE2-6BB0-6432-E6911DE5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Additional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C7568-C98D-AF89-DE5C-626939C67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26536-69CA-CC78-7CB7-DBAA781E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428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7DEF-15DB-4BE4-8945-862ED70C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70666"/>
            <a:ext cx="10968103" cy="1143000"/>
          </a:xfrm>
        </p:spPr>
        <p:txBody>
          <a:bodyPr/>
          <a:lstStyle/>
          <a:p>
            <a:pPr algn="l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multimorbidity among PWH in care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C99963-8CCE-4286-AB67-9D092892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5321"/>
            <a:ext cx="2143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Wong et al. 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138A349-CF8B-45B2-8186-497DEF6F88B9}"/>
              </a:ext>
            </a:extLst>
          </p:cNvPr>
          <p:cNvGraphicFramePr>
            <a:graphicFrameLocks/>
          </p:cNvGraphicFramePr>
          <p:nvPr/>
        </p:nvGraphicFramePr>
        <p:xfrm>
          <a:off x="1351722" y="1950003"/>
          <a:ext cx="9153234" cy="422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ine 6">
            <a:extLst>
              <a:ext uri="{FF2B5EF4-FFF2-40B4-BE49-F238E27FC236}">
                <a16:creationId xmlns:a16="http://schemas.microsoft.com/office/drawing/2014/main" id="{9CFC5231-2F4F-49A3-9BFC-4BC0CAA239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ED0B543-59B4-462B-AF4F-819392AE6B2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79415E-4725-46B8-A330-C9FBC1913C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271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FBF5-16AE-471E-B6F7-C576C1EA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HIV-related risk factors for non-communicable diseases, traditional risk factors contribute markedly to risk: </a:t>
            </a:r>
          </a:p>
          <a:p>
            <a:pPr lvl="1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smoking, dyslipidemia, hypertension, and chronic hepatitis C infection</a:t>
            </a:r>
          </a:p>
          <a:p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substantial proportion of these comorbidities could be prevented with increased targeted interventions and screening</a:t>
            </a:r>
          </a:p>
          <a:p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12406-415D-4426-8EAD-EBB2E00A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E0893-B80B-4486-9C3F-D540BE15592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6DCE00-CDE6-4E6E-AEBB-BD49F15D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70666"/>
            <a:ext cx="10968103" cy="1143000"/>
          </a:xfrm>
        </p:spPr>
        <p:txBody>
          <a:bodyPr/>
          <a:lstStyle/>
          <a:p>
            <a:pPr algn="l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“Traditional” risk factors are important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4BF141E5-217F-478D-91CA-33946C654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CF02F-4077-6BDD-3751-847C12CE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5321"/>
            <a:ext cx="2851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Althoff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HIV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5883564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12406-415D-4426-8EAD-EBB2E00A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E0893-B80B-4486-9C3F-D540BE15592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6DCE00-CDE6-4E6E-AEBB-BD49F15D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70666"/>
            <a:ext cx="10968103" cy="1143000"/>
          </a:xfrm>
        </p:spPr>
        <p:txBody>
          <a:bodyPr/>
          <a:lstStyle/>
          <a:p>
            <a:pPr algn="l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“Traditional” risk factors are important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4BF141E5-217F-478D-91CA-33946C654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CF02F-4077-6BDD-3751-847C12CE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5321"/>
            <a:ext cx="2851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Althoff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HIV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2785A4E-2558-473A-9B22-A8B802562A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571" y="1616464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785A4E-2558-473A-9B22-A8B802562AA9}"/>
              </a:ext>
            </a:extLst>
          </p:cNvPr>
          <p:cNvGraphicFramePr>
            <a:graphicFrameLocks/>
          </p:cNvGraphicFramePr>
          <p:nvPr/>
        </p:nvGraphicFramePr>
        <p:xfrm>
          <a:off x="690629" y="1262084"/>
          <a:ext cx="10744199" cy="563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659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FD967-AB59-10A9-0B44-A0F3DBA3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75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436D4-FA3D-4BB2-B3F1-53749C2DA8E7}"/>
              </a:ext>
            </a:extLst>
          </p:cNvPr>
          <p:cNvSpPr txBox="1">
            <a:spLocks/>
          </p:cNvSpPr>
          <p:nvPr/>
        </p:nvSpPr>
        <p:spPr>
          <a:xfrm>
            <a:off x="757172" y="320415"/>
            <a:ext cx="12011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CEPAC-US: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distribution among MSM on ART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72D4C7F-D36D-4BD6-A470-2D5215A4C0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72FD44E-6BE8-F3DE-C376-A743EC87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03430"/>
            <a:ext cx="21804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 CROI 2021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4658C515-8297-4231-B0BC-45F0F0A1D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8" t="19965"/>
          <a:stretch/>
        </p:blipFill>
        <p:spPr>
          <a:xfrm>
            <a:off x="3187847" y="1645978"/>
            <a:ext cx="5654248" cy="4298950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5CE80ECF-A554-4394-A71D-530DA11A5C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t="-4226" r="34055" b="84987"/>
          <a:stretch/>
        </p:blipFill>
        <p:spPr>
          <a:xfrm>
            <a:off x="4071159" y="5481140"/>
            <a:ext cx="4049681" cy="11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780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BE982-76F7-AC14-CB9C-D1F12975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76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B72DAF-130B-EB1F-AC87-40B9313E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41" y="471054"/>
            <a:ext cx="7703890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346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5BE5B-865F-1713-8E95-928A030C2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30"/>
          <a:stretch/>
        </p:blipFill>
        <p:spPr>
          <a:xfrm>
            <a:off x="1503845" y="1876520"/>
            <a:ext cx="9039463" cy="459841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E526732-81B2-0632-515E-494758BD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Increasing Percentage of INSTI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FECA-4565-A921-6DEC-4A6D6609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79415E-4725-46B8-A330-C9FBC1913C7C}" type="slidenum">
              <a:rPr lang="en-US" smtClean="0"/>
              <a:pPr>
                <a:spcAft>
                  <a:spcPts val="600"/>
                </a:spcAft>
              </a:pPr>
              <a:t>77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835AA5-1E77-9401-87EF-F3FF7B8C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2521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Figueroa at al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50EA51E7-A600-0ED4-02AE-FF8FDAFAC1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4242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5BE5B-865F-1713-8E95-928A030C2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41"/>
          <a:stretch/>
        </p:blipFill>
        <p:spPr>
          <a:xfrm>
            <a:off x="1551021" y="1894790"/>
            <a:ext cx="9061561" cy="4499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94E40-ABD1-4500-FA41-C4B128CC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Fewer Multi-Pill Regimens Prescribed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AFECA-4565-A921-6DEC-4A6D6609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79415E-4725-46B8-A330-C9FBC1913C7C}" type="slidenum">
              <a:rPr lang="en-US" smtClean="0"/>
              <a:pPr>
                <a:spcAft>
                  <a:spcPts val="600"/>
                </a:spcAft>
              </a:pPr>
              <a:t>78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835AA5-1E77-9401-87EF-F3FF7B8C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7968"/>
            <a:ext cx="2521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Figueroa at al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id="{8E5F461E-C486-E084-AD2C-E1482A29E2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19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89D4-F87C-44D2-93A1-E513E50B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1" y="296457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People aging with HIV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CEDEB-56E4-44FD-9623-FB225823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1" y="1783944"/>
            <a:ext cx="9823882" cy="4530725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Life expectancy of PWH who are engaged in care and virologically suppressed is near normal, but age-associated co-morbidities are rising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Given trends in multimorbidity, additional clinical complexity and costs are anticipated in the future</a:t>
            </a:r>
          </a:p>
          <a:p>
            <a:endParaRPr 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modeling can be used to project the future burden of co-morbidities among people aging with HIV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5642-8F02-D396-81C0-56838336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8</a:t>
            </a:fld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7E861054-5C1C-427B-A7AE-42234C942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D27BC-4BFC-4AB7-8434-F7256449E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35321"/>
            <a:ext cx="56860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Marcus et al. 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sz="1600" i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2020, Wong et al. </a:t>
            </a:r>
            <a:r>
              <a:rPr lang="en-US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5263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23D-591A-449A-9BEB-F654973D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2" y="320675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3B9D-FB9D-4429-B751-CC243696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2" y="1777190"/>
            <a:ext cx="10515600" cy="4351338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Simulation modeling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Model projections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MSM aging with HIV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Age-associated dementia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1A4FC-F787-AA6B-4360-D403914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15E-4725-46B8-A330-C9FBC1913C7C}" type="slidenum">
              <a:rPr lang="en-US" smtClean="0"/>
              <a:t>9</a:t>
            </a:fld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6788941-60B4-4F66-B295-16B2C0EEC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172" y="1376860"/>
            <a:ext cx="10515599" cy="41556"/>
          </a:xfrm>
          <a:prstGeom prst="line">
            <a:avLst/>
          </a:prstGeom>
          <a:noFill/>
          <a:ln w="50800">
            <a:solidFill>
              <a:srgbClr val="B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8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lensky_DC_2010_Final_5_19_20">
  <a:themeElements>
    <a:clrScheme name="Walensky_DC_2010_Final_5_19_2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lensky_DC_2010_Final_5_19_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lensky_DC_2010_Final_5_19_2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lensky_DC_2010_Final_5_19_2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lensky_DC_2010_Final_5_19_2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lensky_DC_2010_Final_5_19_2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lensky_DC_2010_Final_5_19_2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lensky_DC_2010_Final_5_19_2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lensky_DC_2010_Final_5_19_2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lensky_DC_2010_Final_5_19_2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lensky_DC_2010_Final_5_19_2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lensky_DC_2010_Final_5_19_2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lensky_DC_2010_Final_5_19_2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14656</TotalTime>
  <Words>3136</Words>
  <Application>Microsoft Macintosh PowerPoint</Application>
  <PresentationFormat>Widescreen</PresentationFormat>
  <Paragraphs>678</Paragraphs>
  <Slides>78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Times New Roman</vt:lpstr>
      <vt:lpstr>Office Theme</vt:lpstr>
      <vt:lpstr>Walensky_DC_2010_Final_5_19_20</vt:lpstr>
      <vt:lpstr>1_Office Theme</vt:lpstr>
      <vt:lpstr>PowerPoint Presentation</vt:lpstr>
      <vt:lpstr>Disclosures</vt:lpstr>
      <vt:lpstr>Outline</vt:lpstr>
      <vt:lpstr>Age distribution of PWH in the US, 2018 </vt:lpstr>
      <vt:lpstr>Declining HIV-related mortality, 2010-2018</vt:lpstr>
      <vt:lpstr>Multimorbidity, polypharmacy, and frailty</vt:lpstr>
      <vt:lpstr>People aging with HIV in the US</vt:lpstr>
      <vt:lpstr>People aging with HIV in the US</vt:lpstr>
      <vt:lpstr>Outline</vt:lpstr>
      <vt:lpstr>What can we do in simulation modeling?</vt:lpstr>
      <vt:lpstr>PowerPoint Presentation</vt:lpstr>
      <vt:lpstr>Cost-effectiveness of preventing AIDS complications (CEPAC) model*</vt:lpstr>
      <vt:lpstr>Cost-effectiveness of preventing AIDS complications (CEPAC) model*</vt:lpstr>
      <vt:lpstr>Cost-effectiveness of preventing AIDS complications (CEPAC) model*</vt:lpstr>
      <vt:lpstr>The CEPAC microsimulation model</vt:lpstr>
      <vt:lpstr>The CEPAC microsimulation model</vt:lpstr>
      <vt:lpstr>The CEPAC microsimulation model</vt:lpstr>
      <vt:lpstr>The CEPAC microsimulation model</vt:lpstr>
      <vt:lpstr>The CEPAC microsimulation model</vt:lpstr>
      <vt:lpstr>The CEPAC microsimulation model</vt:lpstr>
      <vt:lpstr>The CEPAC microsimulation model</vt:lpstr>
      <vt:lpstr>CEPAC model outcomes</vt:lpstr>
      <vt:lpstr>Outline</vt:lpstr>
      <vt:lpstr>MSM aging with HIV in the US</vt:lpstr>
      <vt:lpstr>Objective</vt:lpstr>
      <vt:lpstr>Simulating the HIV care continuum</vt:lpstr>
      <vt:lpstr>Progression along the HIV care continuum</vt:lpstr>
      <vt:lpstr>Cohort characteristics at model start</vt:lpstr>
      <vt:lpstr>Cohort characteristics at model start</vt:lpstr>
      <vt:lpstr>Cohort characteristics at model start</vt:lpstr>
      <vt:lpstr>Cohort characteristics at model start</vt:lpstr>
      <vt:lpstr>PowerPoint Presentation</vt:lpstr>
      <vt:lpstr>PowerPoint Presentation</vt:lpstr>
      <vt:lpstr>PowerPoint Presentation</vt:lpstr>
      <vt:lpstr>PowerPoint Presentation</vt:lpstr>
      <vt:lpstr>Outline</vt:lpstr>
      <vt:lpstr>PWH and Dementia</vt:lpstr>
      <vt:lpstr>PWH and Dementia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ART costs in the US</vt:lpstr>
      <vt:lpstr>DHHS ART guidelines</vt:lpstr>
      <vt:lpstr>Rising ART costs in the US</vt:lpstr>
      <vt:lpstr>Annual ART average wholesale prices (AWP) </vt:lpstr>
      <vt:lpstr>Annual ART average wholesale prices (AWP) </vt:lpstr>
      <vt:lpstr>Annual ART average wholesale prices (AWP) </vt:lpstr>
      <vt:lpstr>PowerPoint Presentation</vt:lpstr>
      <vt:lpstr>Medicare Part D</vt:lpstr>
      <vt:lpstr>Part D cost-sharing between patients, insurance plans, manufacturers, and Medicare for ART</vt:lpstr>
      <vt:lpstr>Inequities in Medicare Part D cost-sharing</vt:lpstr>
      <vt:lpstr>Inequities in Medicare Part D cost-sharing</vt:lpstr>
      <vt:lpstr>Inequities in Medicare Part D cost-sharing</vt:lpstr>
      <vt:lpstr>Anticipated growth in Medicare beneficiaries with HIV by 2033</vt:lpstr>
      <vt:lpstr>Association of HIV with health care spending among Medicare beneficiaries</vt:lpstr>
      <vt:lpstr>Overall 2016 Medicare spending for people with and without HIV</vt:lpstr>
      <vt:lpstr>Overall Medicare spending for people with and without HIV</vt:lpstr>
      <vt:lpstr>Not all Medicare beneficiaries with diagnosed HIV are prescribed ART in 2016</vt:lpstr>
      <vt:lpstr>More comorbidities among Medicare beneficiaries not prescribed ART</vt:lpstr>
      <vt:lpstr>Medicare spending by HIV status and months since ART initiation</vt:lpstr>
      <vt:lpstr>Next Steps</vt:lpstr>
      <vt:lpstr>Conclusions</vt:lpstr>
      <vt:lpstr>PowerPoint Presentation</vt:lpstr>
      <vt:lpstr>PowerPoint Presentation</vt:lpstr>
      <vt:lpstr>Additional slides</vt:lpstr>
      <vt:lpstr>Increasing multimorbidity among PWH in care</vt:lpstr>
      <vt:lpstr>“Traditional” risk factors are important</vt:lpstr>
      <vt:lpstr>“Traditional” risk factors are important</vt:lpstr>
      <vt:lpstr>PowerPoint Presentation</vt:lpstr>
      <vt:lpstr>PowerPoint Presentation</vt:lpstr>
      <vt:lpstr>Increasing Percentage of INSTI Use</vt:lpstr>
      <vt:lpstr>Fewer Multi-Pill Regimens Prescribed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Feser, Mary</dc:creator>
  <cp:lastModifiedBy>Katherine Devine</cp:lastModifiedBy>
  <cp:revision>385</cp:revision>
  <dcterms:created xsi:type="dcterms:W3CDTF">2022-04-21T16:08:49Z</dcterms:created>
  <dcterms:modified xsi:type="dcterms:W3CDTF">2023-12-14T15:26:18Z</dcterms:modified>
</cp:coreProperties>
</file>